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2"/>
  </p:sldMasterIdLst>
  <p:notesMasterIdLst>
    <p:notesMasterId r:id="rId21"/>
  </p:notesMasterIdLst>
  <p:handoutMasterIdLst>
    <p:handoutMasterId r:id="rId22"/>
  </p:handoutMasterIdLst>
  <p:sldIdLst>
    <p:sldId id="256" r:id="rId3"/>
    <p:sldId id="272" r:id="rId4"/>
    <p:sldId id="268" r:id="rId5"/>
    <p:sldId id="273" r:id="rId6"/>
    <p:sldId id="260" r:id="rId7"/>
    <p:sldId id="261" r:id="rId8"/>
    <p:sldId id="257" r:id="rId9"/>
    <p:sldId id="262" r:id="rId10"/>
    <p:sldId id="258" r:id="rId11"/>
    <p:sldId id="263" r:id="rId12"/>
    <p:sldId id="259" r:id="rId13"/>
    <p:sldId id="265" r:id="rId14"/>
    <p:sldId id="266" r:id="rId15"/>
    <p:sldId id="264" r:id="rId16"/>
    <p:sldId id="267" r:id="rId17"/>
    <p:sldId id="269"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521" autoAdjust="0"/>
    <p:restoredTop sz="94376" autoAdjust="0"/>
  </p:normalViewPr>
  <p:slideViewPr>
    <p:cSldViewPr>
      <p:cViewPr varScale="1">
        <p:scale>
          <a:sx n="114" d="100"/>
          <a:sy n="114" d="100"/>
        </p:scale>
        <p:origin x="3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   </c:v>
                </c:pt>
              </c:strCache>
            </c:strRef>
          </c:tx>
          <c:dLbls>
            <c:dLbl>
              <c:idx val="0"/>
              <c:layout>
                <c:manualLayout>
                  <c:x val="1.7021925289641828E-2"/>
                  <c:y val="-0.11083017400602704"/>
                </c:manualLayout>
              </c:layout>
              <c:showLegendKey val="0"/>
              <c:showVal val="1"/>
              <c:showCatName val="1"/>
              <c:showSerName val="0"/>
              <c:showPercent val="0"/>
              <c:showBubbleSize val="0"/>
              <c:extLst>
                <c:ext xmlns:c15="http://schemas.microsoft.com/office/drawing/2012/chart" uri="{CE6537A1-D6FC-4f65-9D91-7224C49458BB}"/>
              </c:extLst>
            </c:dLbl>
            <c:dLbl>
              <c:idx val="1"/>
              <c:layout>
                <c:manualLayout>
                  <c:x val="1.1840054084148576E-2"/>
                  <c:y val="4.5747059395353368E-3"/>
                </c:manualLayout>
              </c:layout>
              <c:showLegendKey val="0"/>
              <c:showVal val="1"/>
              <c:showCatName val="1"/>
              <c:showSerName val="0"/>
              <c:showPercent val="0"/>
              <c:showBubbleSize val="0"/>
              <c:extLst>
                <c:ext xmlns:c15="http://schemas.microsoft.com/office/drawing/2012/chart" uri="{CE6537A1-D6FC-4f65-9D91-7224C49458BB}"/>
              </c:extLst>
            </c:dLbl>
            <c:dLbl>
              <c:idx val="4"/>
              <c:layout>
                <c:manualLayout>
                  <c:x val="3.6194623399347807E-2"/>
                  <c:y val="-8.4033488869446879E-2"/>
                </c:manualLayout>
              </c:layout>
              <c:showLegendKey val="0"/>
              <c:showVal val="1"/>
              <c:showCatName val="1"/>
              <c:showSerName val="0"/>
              <c:showPercent val="0"/>
              <c:showBubbleSize val="0"/>
              <c:extLst>
                <c:ext xmlns:c15="http://schemas.microsoft.com/office/drawing/2012/chart" uri="{CE6537A1-D6FC-4f65-9D91-7224C49458BB}"/>
              </c:extLst>
            </c:dLbl>
            <c:spPr>
              <a:noFill/>
              <a:ln>
                <a:noFill/>
              </a:ln>
              <a:effectLst/>
            </c:spPr>
            <c:txPr>
              <a:bodyPr/>
              <a:lstStyle/>
              <a:p>
                <a:pPr>
                  <a:defRPr sz="1200"/>
                </a:pPr>
                <a:endParaRPr lang="en-US"/>
              </a:p>
            </c:txPr>
            <c:showLegendKey val="0"/>
            <c:showVal val="1"/>
            <c:showCatName val="1"/>
            <c:showSerName val="0"/>
            <c:showPercent val="0"/>
            <c:showBubbleSize val="0"/>
            <c:showLeaderLines val="1"/>
            <c:extLst>
              <c:ext xmlns:c15="http://schemas.microsoft.com/office/drawing/2012/chart" uri="{CE6537A1-D6FC-4f65-9D91-7224C49458BB}"/>
            </c:extLst>
          </c:dLbls>
          <c:cat>
            <c:strRef>
              <c:f>Sheet1!$A$2:$A$7</c:f>
              <c:strCache>
                <c:ptCount val="6"/>
                <c:pt idx="0">
                  <c:v>Salaries</c:v>
                </c:pt>
                <c:pt idx="1">
                  <c:v>Benefits</c:v>
                </c:pt>
                <c:pt idx="2">
                  <c:v>Supplies</c:v>
                </c:pt>
                <c:pt idx="3">
                  <c:v>Purchased Services</c:v>
                </c:pt>
                <c:pt idx="4">
                  <c:v>Travel</c:v>
                </c:pt>
                <c:pt idx="5">
                  <c:v>Capital Outlay</c:v>
                </c:pt>
              </c:strCache>
            </c:strRef>
          </c:cat>
          <c:val>
            <c:numRef>
              <c:f>Sheet1!$B$2:$B$7</c:f>
              <c:numCache>
                <c:formatCode>0.0%</c:formatCode>
                <c:ptCount val="6"/>
                <c:pt idx="0">
                  <c:v>0.56756502098171635</c:v>
                </c:pt>
                <c:pt idx="1">
                  <c:v>0.25340494651305651</c:v>
                </c:pt>
                <c:pt idx="2">
                  <c:v>5.3517345951680485E-2</c:v>
                </c:pt>
                <c:pt idx="3">
                  <c:v>0.12231615952776229</c:v>
                </c:pt>
                <c:pt idx="4">
                  <c:v>3.1281364650316821E-3</c:v>
                </c:pt>
                <c:pt idx="5" formatCode="0.00%">
                  <c:v>6.8390560752723837E-5</c:v>
                </c:pt>
              </c:numCache>
            </c:numRef>
          </c:val>
        </c:ser>
        <c:ser>
          <c:idx val="1"/>
          <c:order val="1"/>
          <c:tx>
            <c:strRef>
              <c:f>Sheet1!$C$1</c:f>
              <c:strCache>
                <c:ptCount val="1"/>
                <c:pt idx="0">
                  <c:v>Column1</c:v>
                </c:pt>
              </c:strCache>
            </c:strRef>
          </c:tx>
          <c:cat>
            <c:strRef>
              <c:f>Sheet1!$A$2:$A$7</c:f>
              <c:strCache>
                <c:ptCount val="6"/>
                <c:pt idx="0">
                  <c:v>Salaries</c:v>
                </c:pt>
                <c:pt idx="1">
                  <c:v>Benefits</c:v>
                </c:pt>
                <c:pt idx="2">
                  <c:v>Supplies</c:v>
                </c:pt>
                <c:pt idx="3">
                  <c:v>Purchased Services</c:v>
                </c:pt>
                <c:pt idx="4">
                  <c:v>Travel</c:v>
                </c:pt>
                <c:pt idx="5">
                  <c:v>Capital Outlay</c:v>
                </c:pt>
              </c:strCache>
            </c:strRef>
          </c:cat>
          <c:val>
            <c:numRef>
              <c:f>Sheet1!$C$2:$C$7</c:f>
              <c:numCache>
                <c:formatCode>_(* #,##0.00_);_(* \(#,##0.00\);_(* "-"??_);_(@_)</c:formatCode>
                <c:ptCount val="6"/>
                <c:pt idx="0">
                  <c:v>19004434</c:v>
                </c:pt>
                <c:pt idx="1">
                  <c:v>8485050</c:v>
                </c:pt>
                <c:pt idx="2">
                  <c:v>1791983</c:v>
                </c:pt>
                <c:pt idx="3">
                  <c:v>4095653</c:v>
                </c:pt>
                <c:pt idx="4">
                  <c:v>104743</c:v>
                </c:pt>
                <c:pt idx="5">
                  <c:v>2290</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Certificated </a:t>
            </a:r>
            <a:r>
              <a:rPr lang="en-US" dirty="0" smtClean="0"/>
              <a:t>Salaries</a:t>
            </a:r>
          </a:p>
        </c:rich>
      </c:tx>
      <c:layout>
        <c:manualLayout>
          <c:xMode val="edge"/>
          <c:yMode val="edge"/>
          <c:x val="1.8553459119496855E-2"/>
          <c:y val="0.11785337175756851"/>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9.7091071163274548E-2"/>
          <c:y val="0.18639944692433508"/>
          <c:w val="0.80581785767345393"/>
          <c:h val="0.72643656167759219"/>
        </c:manualLayout>
      </c:layout>
      <c:pie3DChart>
        <c:varyColors val="1"/>
        <c:ser>
          <c:idx val="0"/>
          <c:order val="0"/>
          <c:tx>
            <c:strRef>
              <c:f>Sheet1!$B$1</c:f>
              <c:strCache>
                <c:ptCount val="1"/>
                <c:pt idx="0">
                  <c:v>Certificated Salaries</c:v>
                </c:pt>
              </c:strCache>
            </c:strRef>
          </c:tx>
          <c:explosion val="25"/>
          <c:dPt>
            <c:idx val="3"/>
            <c:bubble3D val="0"/>
            <c:spPr>
              <a:solidFill>
                <a:schemeClr val="accent6">
                  <a:lumMod val="60000"/>
                  <a:lumOff val="40000"/>
                </a:schemeClr>
              </a:solidFill>
            </c:spPr>
          </c:dPt>
          <c:dPt>
            <c:idx val="5"/>
            <c:bubble3D val="0"/>
            <c:spPr>
              <a:solidFill>
                <a:schemeClr val="accent6">
                  <a:lumMod val="50000"/>
                </a:schemeClr>
              </a:solidFill>
            </c:spPr>
          </c:dPt>
          <c:dLbls>
            <c:dLbl>
              <c:idx val="0"/>
              <c:layout>
                <c:manualLayout>
                  <c:x val="-0.16181968999158125"/>
                  <c:y val="2.3341220141962556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4765017580349846E-3"/>
                  <c:y val="4.5029091046480321E-4"/>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7.7308597038577731E-2"/>
                  <c:y val="-7.598536773661926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Instructional</c:v>
                </c:pt>
                <c:pt idx="1">
                  <c:v>Administrative</c:v>
                </c:pt>
                <c:pt idx="2">
                  <c:v>Non-Instructional (Health/Counseling/Psych)</c:v>
                </c:pt>
                <c:pt idx="3">
                  <c:v>Substitutes</c:v>
                </c:pt>
                <c:pt idx="4">
                  <c:v>Extra Curricular</c:v>
                </c:pt>
                <c:pt idx="5">
                  <c:v>Extended Days/Extra Work/Other</c:v>
                </c:pt>
              </c:strCache>
            </c:strRef>
          </c:cat>
          <c:val>
            <c:numRef>
              <c:f>Sheet1!$B$2:$B$7</c:f>
              <c:numCache>
                <c:formatCode>0.0%</c:formatCode>
                <c:ptCount val="6"/>
                <c:pt idx="0">
                  <c:v>0.6402011364318333</c:v>
                </c:pt>
                <c:pt idx="1">
                  <c:v>0.11701573195217463</c:v>
                </c:pt>
                <c:pt idx="2">
                  <c:v>6.8196182542044001E-2</c:v>
                </c:pt>
                <c:pt idx="3">
                  <c:v>2.2900836960112428E-2</c:v>
                </c:pt>
                <c:pt idx="4">
                  <c:v>6.9623525641984508E-3</c:v>
                </c:pt>
                <c:pt idx="5">
                  <c:v>0.1447237595496372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6.0176051106819194E-2"/>
          <c:y val="0.8090057298303146"/>
          <c:w val="0.87964789778636165"/>
          <c:h val="0.1741580742043185"/>
        </c:manualLayout>
      </c:layout>
      <c:overlay val="1"/>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Classified Salaries</a:t>
            </a:r>
          </a:p>
        </c:rich>
      </c:tx>
      <c:layout>
        <c:manualLayout>
          <c:xMode val="edge"/>
          <c:yMode val="edge"/>
          <c:x val="2.2875816993464053E-3"/>
          <c:y val="5.4671662762134511E-2"/>
        </c:manualLayout>
      </c:layout>
      <c:overlay val="0"/>
    </c:title>
    <c:autoTitleDeleted val="0"/>
    <c:view3D>
      <c:rotX val="15"/>
      <c:rotY val="20"/>
      <c:rAngAx val="0"/>
      <c:perspective val="0"/>
    </c:view3D>
    <c:floor>
      <c:thickness val="0"/>
    </c:floor>
    <c:sideWall>
      <c:thickness val="0"/>
    </c:sideWall>
    <c:backWall>
      <c:thickness val="0"/>
    </c:backWall>
    <c:plotArea>
      <c:layout>
        <c:manualLayout>
          <c:layoutTarget val="inner"/>
          <c:xMode val="edge"/>
          <c:yMode val="edge"/>
          <c:x val="0"/>
          <c:y val="6.0841824918943958E-2"/>
          <c:w val="0.99764175704452074"/>
          <c:h val="0.77531013841695129"/>
        </c:manualLayout>
      </c:layout>
      <c:pie3DChart>
        <c:varyColors val="1"/>
        <c:ser>
          <c:idx val="0"/>
          <c:order val="0"/>
          <c:tx>
            <c:strRef>
              <c:f>Sheet1!$B$1</c:f>
              <c:strCache>
                <c:ptCount val="1"/>
                <c:pt idx="0">
                  <c:v>Classified</c:v>
                </c:pt>
              </c:strCache>
            </c:strRef>
          </c:tx>
          <c:explosion val="25"/>
          <c:dPt>
            <c:idx val="4"/>
            <c:bubble3D val="0"/>
            <c:spPr>
              <a:solidFill>
                <a:schemeClr val="accent3">
                  <a:lumMod val="20000"/>
                  <a:lumOff val="80000"/>
                </a:schemeClr>
              </a:solidFill>
            </c:spPr>
          </c:dPt>
          <c:dLbls>
            <c:dLbl>
              <c:idx val="0"/>
              <c:layout>
                <c:manualLayout>
                  <c:x val="3.2870301589659802E-4"/>
                  <c:y val="-1.372503487103186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19583333333333333"/>
                  <c:y val="8.6120815519324882E-3"/>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8473604714505029E-2"/>
                  <c:y val="-4.421755104935680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Sheet1!$A$2:$A$7</c:f>
              <c:strCache>
                <c:ptCount val="6"/>
                <c:pt idx="0">
                  <c:v>Instruction/Secretarial</c:v>
                </c:pt>
                <c:pt idx="1">
                  <c:v>Admin/Dist Support</c:v>
                </c:pt>
                <c:pt idx="2">
                  <c:v>Non-Instructional (Cust/Drivers/Kitchens/Tech/Daycare)</c:v>
                </c:pt>
                <c:pt idx="3">
                  <c:v>Substitutes</c:v>
                </c:pt>
                <c:pt idx="4">
                  <c:v>Athletics</c:v>
                </c:pt>
                <c:pt idx="5">
                  <c:v>Extended Work</c:v>
                </c:pt>
              </c:strCache>
            </c:strRef>
          </c:cat>
          <c:val>
            <c:numRef>
              <c:f>Sheet1!$B$2:$B$7</c:f>
              <c:numCache>
                <c:formatCode>0.0%</c:formatCode>
                <c:ptCount val="6"/>
                <c:pt idx="0">
                  <c:v>0.30101279984438895</c:v>
                </c:pt>
                <c:pt idx="1">
                  <c:v>0.16841444547181808</c:v>
                </c:pt>
                <c:pt idx="2">
                  <c:v>0.42586436922821647</c:v>
                </c:pt>
                <c:pt idx="3">
                  <c:v>4.2103516514008725E-2</c:v>
                </c:pt>
                <c:pt idx="4">
                  <c:v>3.1723838933952947E-2</c:v>
                </c:pt>
                <c:pt idx="5">
                  <c:v>3.0881030007614874E-2</c:v>
                </c:pt>
              </c:numCache>
            </c:numRef>
          </c:val>
        </c:ser>
        <c:dLbls>
          <c:showLegendKey val="0"/>
          <c:showVal val="0"/>
          <c:showCatName val="0"/>
          <c:showSerName val="0"/>
          <c:showPercent val="0"/>
          <c:showBubbleSize val="0"/>
          <c:showLeaderLines val="1"/>
        </c:dLbls>
      </c:pie3DChart>
    </c:plotArea>
    <c:legend>
      <c:legendPos val="b"/>
      <c:layout>
        <c:manualLayout>
          <c:xMode val="edge"/>
          <c:yMode val="edge"/>
          <c:x val="0.16772016529848663"/>
          <c:y val="0.57359251968503933"/>
          <c:w val="0.748439746662102"/>
          <c:h val="0.38291299984560756"/>
        </c:manualLayout>
      </c:layout>
      <c:overlay val="1"/>
      <c:txPr>
        <a:bodyPr/>
        <a:lstStyle/>
        <a:p>
          <a:pPr>
            <a:defRPr sz="1100"/>
          </a:pPr>
          <a:endParaRPr lang="en-US"/>
        </a:p>
      </c:txPr>
    </c:legend>
    <c:plotVisOnly val="1"/>
    <c:dispBlanksAs val="gap"/>
    <c:showDLblsOverMax val="0"/>
  </c:chart>
  <c:spPr>
    <a:scene3d>
      <a:camera prst="orthographicFront"/>
      <a:lightRig rig="threePt" dir="t"/>
    </a:scene3d>
    <a:sp3d>
      <a:bevelB w="6350"/>
    </a:sp3d>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2017-18</c:v>
                </c:pt>
              </c:strCache>
            </c:strRef>
          </c:tx>
          <c:spPr>
            <a:solidFill>
              <a:schemeClr val="accent1"/>
            </a:solidFill>
          </c:spPr>
          <c:invertIfNegative val="0"/>
          <c:dPt>
            <c:idx val="0"/>
            <c:invertIfNegative val="0"/>
            <c:bubble3D val="0"/>
          </c:dPt>
          <c:dPt>
            <c:idx val="1"/>
            <c:invertIfNegative val="0"/>
            <c:bubble3D val="0"/>
          </c:dPt>
          <c:dPt>
            <c:idx val="2"/>
            <c:invertIfNegative val="0"/>
            <c:bubble3D val="0"/>
            <c:spPr>
              <a:solidFill>
                <a:schemeClr val="accent1"/>
              </a:solidFill>
              <a:ln>
                <a:solidFill>
                  <a:schemeClr val="accent1"/>
                </a:solidFill>
              </a:ln>
            </c:spPr>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Lbls>
            <c:dLbl>
              <c:idx val="0"/>
              <c:layout>
                <c:manualLayout>
                  <c:x val="1.6975308641975311E-2"/>
                  <c:y val="-4.4896522574311828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9.2592592592592934E-3"/>
                  <c:y val="-3.9284457252522831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1.6975308641975332E-2"/>
                  <c:y val="-3.0866580217293035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802469135802534E-2"/>
                  <c:y val="-2.5254293948050444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1.2345679012345668E-2"/>
                  <c:y val="-1.9642228626261506E-2"/>
                </c:manualLayout>
              </c:layout>
              <c:showLegendKey val="0"/>
              <c:showVal val="1"/>
              <c:showCatName val="0"/>
              <c:showSerName val="0"/>
              <c:showPercent val="0"/>
              <c:showBubbleSize val="0"/>
              <c:extLst>
                <c:ext xmlns:c15="http://schemas.microsoft.com/office/drawing/2012/chart" uri="{CE6537A1-D6FC-4f65-9D91-7224C49458BB}"/>
              </c:extLst>
            </c:dLbl>
            <c:dLbl>
              <c:idx val="5"/>
              <c:layout>
                <c:manualLayout>
                  <c:x val="1.5432098765432115E-2"/>
                  <c:y val="-3.6478424591628346E-2"/>
                </c:manualLayout>
              </c:layout>
              <c:showLegendKey val="0"/>
              <c:showVal val="1"/>
              <c:showCatName val="0"/>
              <c:showSerName val="0"/>
              <c:showPercent val="0"/>
              <c:showBubbleSize val="0"/>
              <c:extLst>
                <c:ext xmlns:c15="http://schemas.microsoft.com/office/drawing/2012/chart" uri="{CE6537A1-D6FC-4f65-9D91-7224C49458BB}"/>
              </c:extLst>
            </c:dLbl>
            <c:dLbl>
              <c:idx val="6"/>
              <c:layout>
                <c:manualLayout>
                  <c:x val="1.5432098765432155E-2"/>
                  <c:y val="-2.5254293948050392E-2"/>
                </c:manualLayout>
              </c:layout>
              <c:showLegendKey val="0"/>
              <c:showVal val="1"/>
              <c:showCatName val="0"/>
              <c:showSerName val="0"/>
              <c:showPercent val="0"/>
              <c:showBubbleSize val="0"/>
              <c:extLst>
                <c:ext xmlns:c15="http://schemas.microsoft.com/office/drawing/2012/chart" uri="{CE6537A1-D6FC-4f65-9D91-7224C49458BB}"/>
              </c:extLst>
            </c:dLbl>
            <c:dLbl>
              <c:idx val="7"/>
              <c:layout>
                <c:manualLayout>
                  <c:x val="7.7160493827160932E-3"/>
                  <c:y val="-2.8060326608944881E-2"/>
                </c:manualLayout>
              </c:layout>
              <c:showLegendKey val="0"/>
              <c:showVal val="1"/>
              <c:showCatName val="0"/>
              <c:showSerName val="0"/>
              <c:showPercent val="0"/>
              <c:showBubbleSize val="0"/>
              <c:extLst>
                <c:ext xmlns:c15="http://schemas.microsoft.com/office/drawing/2012/chart" uri="{CE6537A1-D6FC-4f65-9D91-7224C49458BB}"/>
              </c:extLst>
            </c:dLbl>
            <c:dLbl>
              <c:idx val="8"/>
              <c:layout>
                <c:manualLayout>
                  <c:x val="9.2592592592593316E-3"/>
                  <c:y val="-3.6478424591628346E-2"/>
                </c:manualLayout>
              </c:layout>
              <c:showLegendKey val="0"/>
              <c:showVal val="1"/>
              <c:showCatName val="0"/>
              <c:showSerName val="0"/>
              <c:showPercent val="0"/>
              <c:showBubbleSize val="0"/>
              <c:extLst>
                <c:ext xmlns:c15="http://schemas.microsoft.com/office/drawing/2012/chart" uri="{CE6537A1-D6FC-4f65-9D91-7224C49458BB}"/>
              </c:extLst>
            </c:dLbl>
            <c:dLbl>
              <c:idx val="9"/>
              <c:layout>
                <c:manualLayout>
                  <c:x val="2.3148026635559548E-2"/>
                  <c:y val="-3.3672391930733854E-2"/>
                </c:manualLayout>
              </c:layout>
              <c:showLegendKey val="0"/>
              <c:showVal val="1"/>
              <c:showCatName val="0"/>
              <c:showSerName val="0"/>
              <c:showPercent val="0"/>
              <c:showBubbleSize val="0"/>
              <c:extLst>
                <c:ext xmlns:c15="http://schemas.microsoft.com/office/drawing/2012/chart" uri="{CE6537A1-D6FC-4f65-9D91-7224C49458BB}"/>
              </c:extLst>
            </c:dLbl>
            <c:dLbl>
              <c:idx val="10"/>
              <c:layout>
                <c:manualLayout>
                  <c:x val="1.2345679012345801E-2"/>
                  <c:y val="-2.8060326608944881E-2"/>
                </c:manualLayout>
              </c:layout>
              <c:showLegendKey val="0"/>
              <c:showVal val="1"/>
              <c:showCatName val="0"/>
              <c:showSerName val="0"/>
              <c:showPercent val="0"/>
              <c:showBubbleSize val="0"/>
              <c:extLst>
                <c:ext xmlns:c15="http://schemas.microsoft.com/office/drawing/2012/chart" uri="{CE6537A1-D6FC-4f65-9D91-7224C49458BB}"/>
              </c:extLst>
            </c:dLbl>
            <c:dLbl>
              <c:idx val="11"/>
              <c:layout>
                <c:manualLayout>
                  <c:x val="2.3148148148148147E-2"/>
                  <c:y val="-1.9642228626261506E-2"/>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nchor="t" anchorCtr="0"/>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Sheet1!$B$2:$B$11</c:f>
              <c:numCache>
                <c:formatCode>0.0%</c:formatCode>
                <c:ptCount val="10"/>
                <c:pt idx="0">
                  <c:v>0.45517645317174366</c:v>
                </c:pt>
                <c:pt idx="1">
                  <c:v>1.1850889583499395E-2</c:v>
                </c:pt>
                <c:pt idx="2">
                  <c:v>0.14867056664088232</c:v>
                </c:pt>
                <c:pt idx="3">
                  <c:v>2.1600606113584536E-2</c:v>
                </c:pt>
                <c:pt idx="4">
                  <c:v>0.12421968684708853</c:v>
                </c:pt>
                <c:pt idx="5">
                  <c:v>0.13965185262413538</c:v>
                </c:pt>
                <c:pt idx="6">
                  <c:v>3.0484778874352893E-2</c:v>
                </c:pt>
                <c:pt idx="7">
                  <c:v>3.2886541881468528E-2</c:v>
                </c:pt>
                <c:pt idx="8">
                  <c:v>3.0193178247632544E-2</c:v>
                </c:pt>
                <c:pt idx="9">
                  <c:v>5.2654460156122207E-3</c:v>
                </c:pt>
              </c:numCache>
            </c:numRef>
          </c:val>
        </c:ser>
        <c:ser>
          <c:idx val="1"/>
          <c:order val="1"/>
          <c:tx>
            <c:strRef>
              <c:f>Sheet1!$C$1</c:f>
              <c:strCache>
                <c:ptCount val="1"/>
                <c:pt idx="0">
                  <c:v>2016-17</c:v>
                </c:pt>
              </c:strCache>
            </c:strRef>
          </c:tx>
          <c:invertIfNegative val="0"/>
          <c:dLbls>
            <c:spPr>
              <a:noFill/>
              <a:ln>
                <a:noFill/>
              </a:ln>
              <a:effectLst/>
            </c:spPr>
            <c:txPr>
              <a:bodyPr anchor="t" anchorCtr="1"/>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Basic Education</c:v>
                </c:pt>
                <c:pt idx="1">
                  <c:v>Alternative Learning</c:v>
                </c:pt>
                <c:pt idx="2">
                  <c:v>District Wide Support</c:v>
                </c:pt>
                <c:pt idx="3">
                  <c:v>CTE</c:v>
                </c:pt>
                <c:pt idx="4">
                  <c:v>Special Education</c:v>
                </c:pt>
                <c:pt idx="5">
                  <c:v>Pupil Transportation</c:v>
                </c:pt>
                <c:pt idx="6">
                  <c:v>Food Services</c:v>
                </c:pt>
                <c:pt idx="7">
                  <c:v>Remediation</c:v>
                </c:pt>
                <c:pt idx="8">
                  <c:v>Misc State/Fed'l Programs</c:v>
                </c:pt>
                <c:pt idx="9">
                  <c:v>Daycare</c:v>
                </c:pt>
              </c:strCache>
            </c:strRef>
          </c:cat>
          <c:val>
            <c:numRef>
              <c:f>Sheet1!$C$2:$C$11</c:f>
              <c:numCache>
                <c:formatCode>0.0%</c:formatCode>
                <c:ptCount val="10"/>
                <c:pt idx="0">
                  <c:v>0.46055564235829222</c:v>
                </c:pt>
                <c:pt idx="1">
                  <c:v>1.3082484810704082E-2</c:v>
                </c:pt>
                <c:pt idx="2">
                  <c:v>0.15253687060843957</c:v>
                </c:pt>
                <c:pt idx="3">
                  <c:v>1.991380843147662E-2</c:v>
                </c:pt>
                <c:pt idx="4">
                  <c:v>0.12194447342798173</c:v>
                </c:pt>
                <c:pt idx="5">
                  <c:v>0.13417007326742478</c:v>
                </c:pt>
                <c:pt idx="6">
                  <c:v>3.134707082020867E-2</c:v>
                </c:pt>
                <c:pt idx="7">
                  <c:v>3.7986848010152993E-2</c:v>
                </c:pt>
                <c:pt idx="8">
                  <c:v>2.3544107383650766E-2</c:v>
                </c:pt>
                <c:pt idx="9">
                  <c:v>4.918620881668557E-3</c:v>
                </c:pt>
              </c:numCache>
            </c:numRef>
          </c:val>
        </c:ser>
        <c:dLbls>
          <c:showLegendKey val="0"/>
          <c:showVal val="0"/>
          <c:showCatName val="0"/>
          <c:showSerName val="0"/>
          <c:showPercent val="0"/>
          <c:showBubbleSize val="0"/>
        </c:dLbls>
        <c:gapWidth val="25"/>
        <c:gapDepth val="89"/>
        <c:shape val="box"/>
        <c:axId val="251329320"/>
        <c:axId val="251329712"/>
        <c:axId val="0"/>
      </c:bar3DChart>
      <c:catAx>
        <c:axId val="251329320"/>
        <c:scaling>
          <c:orientation val="minMax"/>
        </c:scaling>
        <c:delete val="0"/>
        <c:axPos val="b"/>
        <c:numFmt formatCode="General" sourceLinked="0"/>
        <c:majorTickMark val="out"/>
        <c:minorTickMark val="none"/>
        <c:tickLblPos val="nextTo"/>
        <c:crossAx val="251329712"/>
        <c:crosses val="autoZero"/>
        <c:auto val="1"/>
        <c:lblAlgn val="ctr"/>
        <c:lblOffset val="100"/>
        <c:noMultiLvlLbl val="0"/>
      </c:catAx>
      <c:valAx>
        <c:axId val="251329712"/>
        <c:scaling>
          <c:orientation val="minMax"/>
        </c:scaling>
        <c:delete val="0"/>
        <c:axPos val="l"/>
        <c:majorGridlines/>
        <c:numFmt formatCode="0.0%" sourceLinked="1"/>
        <c:majorTickMark val="out"/>
        <c:minorTickMark val="none"/>
        <c:tickLblPos val="nextTo"/>
        <c:crossAx val="25132932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plotArea>
      <c:layout>
        <c:manualLayout>
          <c:layoutTarget val="inner"/>
          <c:xMode val="edge"/>
          <c:yMode val="edge"/>
          <c:x val="0.23163325070477303"/>
          <c:y val="9.9997724241227784E-2"/>
          <c:w val="0.73027644113930201"/>
          <c:h val="0.87194194914982814"/>
        </c:manualLayout>
      </c:layout>
      <c:barChart>
        <c:barDir val="bar"/>
        <c:grouping val="clustered"/>
        <c:varyColors val="0"/>
        <c:ser>
          <c:idx val="1"/>
          <c:order val="0"/>
          <c:tx>
            <c:strRef>
              <c:f>Sheet1!#REF!</c:f>
              <c:strCache>
                <c:ptCount val="1"/>
                <c:pt idx="0">
                  <c:v>#REF!</c:v>
                </c:pt>
              </c:strCache>
            </c:strRef>
          </c:tx>
          <c:spPr>
            <a:solidFill>
              <a:schemeClr val="tx2">
                <a:lumMod val="75000"/>
              </a:schemeClr>
            </a:solidFill>
          </c:spPr>
          <c:invertIfNegative val="0"/>
          <c:dLbls>
            <c:spPr>
              <a:noFill/>
              <a:ln>
                <a:noFill/>
              </a:ln>
              <a:effectLst/>
            </c:spPr>
            <c:txPr>
              <a:bodyPr/>
              <a:lstStyle/>
              <a:p>
                <a:pPr>
                  <a:defRPr sz="1200" baseline="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Sheet1!$B$2:$B$11</c:f>
              <c:numCache>
                <c:formatCode>0.0%</c:formatCode>
                <c:ptCount val="10"/>
                <c:pt idx="0">
                  <c:v>0.43814065471702651</c:v>
                </c:pt>
                <c:pt idx="1">
                  <c:v>0.14544712903753801</c:v>
                </c:pt>
                <c:pt idx="2">
                  <c:v>9.6181563145303531E-2</c:v>
                </c:pt>
                <c:pt idx="3">
                  <c:v>7.8639350362369353E-2</c:v>
                </c:pt>
                <c:pt idx="4">
                  <c:v>4.5505341221445554E-2</c:v>
                </c:pt>
                <c:pt idx="5">
                  <c:v>8.3101223768470234E-2</c:v>
                </c:pt>
                <c:pt idx="6">
                  <c:v>4.0336449319303275E-2</c:v>
                </c:pt>
                <c:pt idx="7">
                  <c:v>4.6403682303476204E-2</c:v>
                </c:pt>
                <c:pt idx="8">
                  <c:v>2.2175321892295725E-2</c:v>
                </c:pt>
                <c:pt idx="9">
                  <c:v>4.0692842327715705E-3</c:v>
                </c:pt>
              </c:numCache>
            </c:numRef>
          </c:val>
        </c:ser>
        <c:ser>
          <c:idx val="2"/>
          <c:order val="1"/>
          <c:tx>
            <c:strRef>
              <c:f>Sheet1!$C$1</c:f>
              <c:strCache>
                <c:ptCount val="1"/>
                <c:pt idx="0">
                  <c:v>2016-17</c:v>
                </c:pt>
              </c:strCache>
            </c:strRef>
          </c:tx>
          <c:spPr>
            <a:solidFill>
              <a:schemeClr val="tx1"/>
            </a:solidFill>
          </c:spPr>
          <c:invertIfNegative val="0"/>
          <c:dLbls>
            <c:spPr>
              <a:noFill/>
              <a:ln>
                <a:noFill/>
              </a:ln>
              <a:effectLst/>
            </c:spPr>
            <c:txPr>
              <a:bodyPr/>
              <a:lstStyle/>
              <a:p>
                <a:pPr>
                  <a:defRPr sz="1200" baseline="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Mainenance &amp; Operations</c:v>
                </c:pt>
                <c:pt idx="1">
                  <c:v>Utilities</c:v>
                </c:pt>
                <c:pt idx="2">
                  <c:v>Technology</c:v>
                </c:pt>
                <c:pt idx="3">
                  <c:v>Superintendent's Office</c:v>
                </c:pt>
                <c:pt idx="4">
                  <c:v>Insurance/Plant Security</c:v>
                </c:pt>
                <c:pt idx="5">
                  <c:v>Business Office</c:v>
                </c:pt>
                <c:pt idx="6">
                  <c:v>Human Resources</c:v>
                </c:pt>
                <c:pt idx="7">
                  <c:v>Board of Directors/Public Rel</c:v>
                </c:pt>
                <c:pt idx="8">
                  <c:v>Printing</c:v>
                </c:pt>
                <c:pt idx="9">
                  <c:v>Motorpool</c:v>
                </c:pt>
              </c:strCache>
            </c:strRef>
          </c:cat>
          <c:val>
            <c:numRef>
              <c:f>Sheet1!$C$2:$C$11</c:f>
              <c:numCache>
                <c:formatCode>0.0%</c:formatCode>
                <c:ptCount val="10"/>
                <c:pt idx="0">
                  <c:v>0.44904072436287684</c:v>
                </c:pt>
                <c:pt idx="1">
                  <c:v>0.14781964566665495</c:v>
                </c:pt>
                <c:pt idx="2">
                  <c:v>9.3030443753185976E-2</c:v>
                </c:pt>
                <c:pt idx="3">
                  <c:v>7.3715365489285437E-2</c:v>
                </c:pt>
                <c:pt idx="4">
                  <c:v>4.4532803961476727E-2</c:v>
                </c:pt>
                <c:pt idx="5">
                  <c:v>8.040631224025549E-2</c:v>
                </c:pt>
                <c:pt idx="6">
                  <c:v>4.0693607424758749E-2</c:v>
                </c:pt>
                <c:pt idx="7">
                  <c:v>3.777969193506979E-2</c:v>
                </c:pt>
                <c:pt idx="8">
                  <c:v>2.3540572003421054E-2</c:v>
                </c:pt>
                <c:pt idx="9">
                  <c:v>9.4408331630150208E-3</c:v>
                </c:pt>
              </c:numCache>
            </c:numRef>
          </c:val>
        </c:ser>
        <c:dLbls>
          <c:showLegendKey val="0"/>
          <c:showVal val="0"/>
          <c:showCatName val="0"/>
          <c:showSerName val="0"/>
          <c:showPercent val="0"/>
          <c:showBubbleSize val="0"/>
        </c:dLbls>
        <c:gapWidth val="0"/>
        <c:axId val="251330888"/>
        <c:axId val="251330496"/>
      </c:barChart>
      <c:valAx>
        <c:axId val="251330496"/>
        <c:scaling>
          <c:orientation val="minMax"/>
        </c:scaling>
        <c:delete val="0"/>
        <c:axPos val="t"/>
        <c:majorGridlines/>
        <c:numFmt formatCode="0.0%" sourceLinked="1"/>
        <c:majorTickMark val="out"/>
        <c:minorTickMark val="none"/>
        <c:tickLblPos val="nextTo"/>
        <c:txPr>
          <a:bodyPr/>
          <a:lstStyle/>
          <a:p>
            <a:pPr>
              <a:defRPr sz="1000"/>
            </a:pPr>
            <a:endParaRPr lang="en-US"/>
          </a:p>
        </c:txPr>
        <c:crossAx val="251330888"/>
        <c:crosses val="autoZero"/>
        <c:crossBetween val="between"/>
      </c:valAx>
      <c:catAx>
        <c:axId val="251330888"/>
        <c:scaling>
          <c:orientation val="maxMin"/>
        </c:scaling>
        <c:delete val="0"/>
        <c:axPos val="l"/>
        <c:numFmt formatCode="General" sourceLinked="1"/>
        <c:majorTickMark val="out"/>
        <c:minorTickMark val="none"/>
        <c:tickLblPos val="nextTo"/>
        <c:txPr>
          <a:bodyPr/>
          <a:lstStyle/>
          <a:p>
            <a:pPr>
              <a:defRPr sz="1200"/>
            </a:pPr>
            <a:endParaRPr lang="en-US"/>
          </a:p>
        </c:txPr>
        <c:crossAx val="251330496"/>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1"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11/19/2018</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1"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11/19/2018</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1933404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99557E7-C6BC-499F-924A-241CFA0F231B}" type="slidenum">
              <a:rPr lang="en-US" smtClean="0"/>
              <a:pPr>
                <a:defRPr/>
              </a:pPr>
              <a:t>11</a:t>
            </a:fld>
            <a:endParaRPr lang="en-US"/>
          </a:p>
        </p:txBody>
      </p:sp>
    </p:spTree>
    <p:extLst>
      <p:ext uri="{BB962C8B-B14F-4D97-AF65-F5344CB8AC3E}">
        <p14:creationId xmlns:p14="http://schemas.microsoft.com/office/powerpoint/2010/main" val="241751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defRPr/>
            </a:pPr>
            <a:fld id="{15942040-786F-48B9-85DF-2F38A900C966}" type="datetimeFigureOut">
              <a:rPr lang="en-US" smtClean="0"/>
              <a:pPr>
                <a:defRPr/>
              </a:pPr>
              <a:t>11/19/2018</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defRPr/>
            </a:pP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a:defRPr/>
            </a:pPr>
            <a:fld id="{15942040-786F-48B9-85DF-2F38A900C966}" type="datetimeFigureOut">
              <a:rPr lang="en-US" smtClean="0"/>
              <a:pPr>
                <a:defRPr/>
              </a:pPr>
              <a:t>11/19/2018</a:t>
            </a:fld>
            <a:endParaRPr lang="en-US"/>
          </a:p>
        </p:txBody>
      </p:sp>
      <p:sp>
        <p:nvSpPr>
          <p:cNvPr id="5" name="Footer Placeholder 4"/>
          <p:cNvSpPr>
            <a:spLocks noGrp="1"/>
          </p:cNvSpPr>
          <p:nvPr>
            <p:ph type="ftr" sz="quarter" idx="11"/>
          </p:nvPr>
        </p:nvSpPr>
        <p:spPr>
          <a:xfrm>
            <a:off x="457201" y="6248207"/>
            <a:ext cx="5573483" cy="365125"/>
          </a:xfrm>
        </p:spPr>
        <p:txBody>
          <a:bodyPr/>
          <a:lstStyle/>
          <a:p>
            <a:pPr>
              <a:defRPr/>
            </a:pP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p:txBody>
          <a:body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a:defRPr/>
            </a:pPr>
            <a:fld id="{15942040-786F-48B9-85DF-2F38A900C966}" type="datetimeFigureOut">
              <a:rPr lang="en-US" smtClean="0"/>
              <a:pPr>
                <a:defRPr/>
              </a:pPr>
              <a:t>11/19/2018</a:t>
            </a:fld>
            <a:endParaRPr lang="en-US"/>
          </a:p>
        </p:txBody>
      </p:sp>
      <p:sp>
        <p:nvSpPr>
          <p:cNvPr id="10" name="Slide Number Placeholder 9"/>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2" name="Footer Placeholder 11"/>
          <p:cNvSpPr>
            <a:spLocks noGrp="1"/>
          </p:cNvSpPr>
          <p:nvPr>
            <p:ph type="ftr" sz="quarter" idx="17"/>
          </p:nvPr>
        </p:nvSpPr>
        <p:spPr/>
        <p:txBody>
          <a:bodyPr rtlCol="0"/>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a:defRPr/>
            </a:pPr>
            <a:fld id="{15942040-786F-48B9-85DF-2F38A900C966}" type="datetimeFigureOut">
              <a:rPr lang="en-US" smtClean="0"/>
              <a:pPr>
                <a:defRPr/>
              </a:pPr>
              <a:t>11/19/2018</a:t>
            </a:fld>
            <a:endParaRPr lang="en-US"/>
          </a:p>
        </p:txBody>
      </p:sp>
      <p:sp>
        <p:nvSpPr>
          <p:cNvPr id="12" name="Slide Number Placeholder 11"/>
          <p:cNvSpPr>
            <a:spLocks noGrp="1"/>
          </p:cNvSpPr>
          <p:nvPr>
            <p:ph type="sldNum" sz="quarter" idx="16"/>
          </p:nvPr>
        </p:nvSpPr>
        <p:spPr/>
        <p:txBody>
          <a:bodyPr rtlCol="0"/>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7"/>
          </p:nvPr>
        </p:nvSpPr>
        <p:spPr/>
        <p:txBody>
          <a:bodyPr rtlCol="0"/>
          <a:lstStyle/>
          <a:p>
            <a:pPr>
              <a:defRPr/>
            </a:pP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883AB3C6-BE4E-44BD-AA93-F10D57E4A546}"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11/19/2018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pPr>
              <a:defRPr/>
            </a:pPr>
            <a:fld id="{883AB3C6-BE4E-44BD-AA93-F10D57E4A546}" type="slidenum">
              <a:rPr lang="en-US" smtClean="0"/>
              <a:pPr>
                <a:defRPr/>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a:defRPr/>
            </a:pPr>
            <a:fld id="{15942040-786F-48B9-85DF-2F38A900C966}" type="datetimeFigureOut">
              <a:rPr lang="en-US" smtClean="0"/>
              <a:pPr>
                <a:defRPr/>
              </a:pPr>
              <a:t>11/19/2018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defRPr/>
            </a:pPr>
            <a:fld id="{883AB3C6-BE4E-44BD-AA93-F10D57E4A546}" type="slidenum">
              <a:rPr lang="en-US" smtClean="0"/>
              <a:pPr>
                <a:defRPr/>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pPr>
              <a:defRPr/>
            </a:pP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15942040-786F-48B9-85DF-2F38A900C966}" type="datetimeFigureOut">
              <a:rPr lang="en-US" smtClean="0"/>
              <a:pPr>
                <a:defRPr/>
              </a:pPr>
              <a:t>11/19/2018</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883AB3C6-BE4E-44BD-AA93-F10D57E4A54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fontScale="90000"/>
          </a:bodyPr>
          <a:lstStyle/>
          <a:p>
            <a:r>
              <a:rPr lang="en-US" dirty="0" smtClean="0"/>
              <a:t>WOODLAND School District</a:t>
            </a:r>
            <a:br>
              <a:rPr lang="en-US" dirty="0" smtClean="0"/>
            </a:br>
            <a:r>
              <a:rPr lang="en-US" dirty="0" smtClean="0"/>
              <a:t>2017-2018 Year End Financial Summary</a:t>
            </a:r>
          </a:p>
        </p:txBody>
      </p:sp>
      <p:sp>
        <p:nvSpPr>
          <p:cNvPr id="3" name="Subtitle 2"/>
          <p:cNvSpPr>
            <a:spLocks noGrp="1"/>
          </p:cNvSpPr>
          <p:nvPr>
            <p:ph type="subTitle" idx="1"/>
          </p:nvPr>
        </p:nvSpPr>
        <p:spPr>
          <a:xfrm>
            <a:off x="2590800" y="3733800"/>
            <a:ext cx="64008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Exec 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Activities - Basic Education</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93978729"/>
              </p:ext>
            </p:extLst>
          </p:nvPr>
        </p:nvGraphicFramePr>
        <p:xfrm>
          <a:off x="779584" y="1752600"/>
          <a:ext cx="7450015" cy="4572000"/>
        </p:xfrm>
        <a:graphic>
          <a:graphicData uri="http://schemas.openxmlformats.org/drawingml/2006/table">
            <a:tbl>
              <a:tblPr firstRow="1" bandRow="1">
                <a:tableStyleId>{073A0DAA-6AF3-43AB-8588-CEC1D06C72B9}</a:tableStyleId>
              </a:tblPr>
              <a:tblGrid>
                <a:gridCol w="2901585"/>
                <a:gridCol w="1568424"/>
                <a:gridCol w="1568424"/>
                <a:gridCol w="1411582"/>
              </a:tblGrid>
              <a:tr h="563880">
                <a:tc>
                  <a:txBody>
                    <a:bodyPr/>
                    <a:lstStyle/>
                    <a:p>
                      <a:endParaRPr lang="en-US" dirty="0"/>
                    </a:p>
                  </a:txBody>
                  <a:tcPr/>
                </a:tc>
                <a:tc>
                  <a:txBody>
                    <a:bodyPr/>
                    <a:lstStyle/>
                    <a:p>
                      <a:pPr algn="r"/>
                      <a:r>
                        <a:rPr lang="en-US" dirty="0" smtClean="0"/>
                        <a:t>Amount ($)</a:t>
                      </a:r>
                    </a:p>
                    <a:p>
                      <a:pPr algn="r"/>
                      <a:r>
                        <a:rPr lang="en-US" dirty="0" smtClean="0"/>
                        <a:t>17-18</a:t>
                      </a:r>
                    </a:p>
                  </a:txBody>
                  <a:tcPr/>
                </a:tc>
                <a:tc>
                  <a:txBody>
                    <a:bodyPr/>
                    <a:lstStyle/>
                    <a:p>
                      <a:pPr algn="r"/>
                      <a:r>
                        <a:rPr lang="en-US" dirty="0" smtClean="0"/>
                        <a:t>Amount ($)</a:t>
                      </a:r>
                    </a:p>
                    <a:p>
                      <a:pPr algn="r"/>
                      <a:r>
                        <a:rPr lang="en-US" dirty="0" smtClean="0"/>
                        <a:t>16-17</a:t>
                      </a:r>
                    </a:p>
                  </a:txBody>
                  <a:tcPr/>
                </a:tc>
                <a:tc>
                  <a:txBody>
                    <a:bodyPr/>
                    <a:lstStyle/>
                    <a:p>
                      <a:pPr algn="r"/>
                      <a:endParaRPr lang="en-US" dirty="0" smtClean="0"/>
                    </a:p>
                    <a:p>
                      <a:pPr algn="r"/>
                      <a:r>
                        <a:rPr lang="en-US" dirty="0" smtClean="0"/>
                        <a:t>Difference</a:t>
                      </a:r>
                    </a:p>
                  </a:txBody>
                  <a:tcPr/>
                </a:tc>
              </a:tr>
              <a:tr h="354929">
                <a:tc>
                  <a:txBody>
                    <a:bodyPr/>
                    <a:lstStyle/>
                    <a:p>
                      <a:r>
                        <a:rPr lang="en-US" dirty="0" smtClean="0"/>
                        <a:t>Supervision</a:t>
                      </a:r>
                      <a:r>
                        <a:rPr lang="en-US" baseline="0" dirty="0" smtClean="0"/>
                        <a:t> Instruction</a:t>
                      </a:r>
                    </a:p>
                  </a:txBody>
                  <a:tcPr/>
                </a:tc>
                <a:tc>
                  <a:txBody>
                    <a:bodyPr/>
                    <a:lstStyle/>
                    <a:p>
                      <a:pPr algn="r"/>
                      <a:r>
                        <a:rPr lang="en-US" dirty="0" smtClean="0"/>
                        <a:t>$     318,784</a:t>
                      </a:r>
                    </a:p>
                  </a:txBody>
                  <a:tcPr/>
                </a:tc>
                <a:tc>
                  <a:txBody>
                    <a:bodyPr/>
                    <a:lstStyle/>
                    <a:p>
                      <a:pPr algn="r"/>
                      <a:r>
                        <a:rPr lang="en-US" dirty="0" smtClean="0"/>
                        <a:t>$     287,628</a:t>
                      </a:r>
                    </a:p>
                  </a:txBody>
                  <a:tcPr/>
                </a:tc>
                <a:tc>
                  <a:txBody>
                    <a:bodyPr/>
                    <a:lstStyle/>
                    <a:p>
                      <a:pPr algn="r" fontAlgn="b"/>
                      <a:r>
                        <a:rPr lang="en-US" sz="1800" u="none" strike="noStrike" dirty="0" smtClean="0"/>
                        <a:t>$      31,156        </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Learning Resources</a:t>
                      </a:r>
                      <a:endParaRPr lang="en-US" dirty="0"/>
                    </a:p>
                  </a:txBody>
                  <a:tcPr/>
                </a:tc>
                <a:tc>
                  <a:txBody>
                    <a:bodyPr/>
                    <a:lstStyle/>
                    <a:p>
                      <a:pPr algn="r"/>
                      <a:r>
                        <a:rPr lang="en-US" dirty="0" smtClean="0"/>
                        <a:t>$     315,026</a:t>
                      </a:r>
                    </a:p>
                  </a:txBody>
                  <a:tcPr/>
                </a:tc>
                <a:tc>
                  <a:txBody>
                    <a:bodyPr/>
                    <a:lstStyle/>
                    <a:p>
                      <a:pPr algn="r"/>
                      <a:r>
                        <a:rPr lang="en-US" dirty="0" smtClean="0"/>
                        <a:t>$     268,338</a:t>
                      </a:r>
                    </a:p>
                  </a:txBody>
                  <a:tcPr/>
                </a:tc>
                <a:tc>
                  <a:txBody>
                    <a:bodyPr/>
                    <a:lstStyle/>
                    <a:p>
                      <a:pPr algn="r" fontAlgn="b"/>
                      <a:r>
                        <a:rPr lang="en-US" sz="1800" b="0" i="0" u="none" strike="noStrike" dirty="0" smtClean="0">
                          <a:solidFill>
                            <a:schemeClr val="dk1"/>
                          </a:solidFill>
                          <a:latin typeface="+mn-lt"/>
                        </a:rPr>
                        <a:t>$      46,688</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Principal’s Office</a:t>
                      </a:r>
                      <a:endParaRPr lang="en-US" dirty="0"/>
                    </a:p>
                  </a:txBody>
                  <a:tcPr/>
                </a:tc>
                <a:tc>
                  <a:txBody>
                    <a:bodyPr/>
                    <a:lstStyle/>
                    <a:p>
                      <a:pPr algn="r"/>
                      <a:r>
                        <a:rPr lang="en-US" dirty="0" smtClean="0"/>
                        <a:t>$  1,484,602</a:t>
                      </a:r>
                      <a:endParaRPr lang="en-US" dirty="0"/>
                    </a:p>
                  </a:txBody>
                  <a:tcPr/>
                </a:tc>
                <a:tc>
                  <a:txBody>
                    <a:bodyPr/>
                    <a:lstStyle/>
                    <a:p>
                      <a:pPr algn="r"/>
                      <a:r>
                        <a:rPr lang="en-US" dirty="0" smtClean="0"/>
                        <a:t>$  1,410,153</a:t>
                      </a:r>
                      <a:endParaRPr lang="en-US" dirty="0"/>
                    </a:p>
                  </a:txBody>
                  <a:tcPr/>
                </a:tc>
                <a:tc>
                  <a:txBody>
                    <a:bodyPr/>
                    <a:lstStyle/>
                    <a:p>
                      <a:pPr algn="r" fontAlgn="b"/>
                      <a:r>
                        <a:rPr lang="en-US" sz="1800" u="none" strike="noStrike" dirty="0" smtClean="0"/>
                        <a:t>$      74,449</a:t>
                      </a:r>
                      <a:endParaRPr lang="en-US" sz="1800" b="0" i="0" u="none" strike="noStrike" dirty="0" smtClean="0">
                        <a:solidFill>
                          <a:srgbClr val="000000"/>
                        </a:solidFill>
                        <a:latin typeface="Calibri"/>
                      </a:endParaRPr>
                    </a:p>
                  </a:txBody>
                  <a:tcPr marL="0" marR="0" marT="0" marB="0" anchor="b"/>
                </a:tc>
              </a:tr>
              <a:tr h="354929">
                <a:tc>
                  <a:txBody>
                    <a:bodyPr/>
                    <a:lstStyle/>
                    <a:p>
                      <a:r>
                        <a:rPr lang="en-US" dirty="0" smtClean="0"/>
                        <a:t>Guidance &amp; Counseling</a:t>
                      </a:r>
                      <a:endParaRPr lang="en-US" dirty="0"/>
                    </a:p>
                  </a:txBody>
                  <a:tcPr/>
                </a:tc>
                <a:tc>
                  <a:txBody>
                    <a:bodyPr/>
                    <a:lstStyle/>
                    <a:p>
                      <a:pPr algn="r"/>
                      <a:r>
                        <a:rPr lang="en-US" dirty="0" smtClean="0"/>
                        <a:t>$     616,882</a:t>
                      </a:r>
                      <a:endParaRPr lang="en-US" dirty="0"/>
                    </a:p>
                  </a:txBody>
                  <a:tcPr/>
                </a:tc>
                <a:tc>
                  <a:txBody>
                    <a:bodyPr/>
                    <a:lstStyle/>
                    <a:p>
                      <a:pPr algn="r"/>
                      <a:r>
                        <a:rPr lang="en-US" dirty="0" smtClean="0"/>
                        <a:t>$     609,804</a:t>
                      </a:r>
                      <a:endParaRPr lang="en-US" dirty="0"/>
                    </a:p>
                  </a:txBody>
                  <a:tcPr/>
                </a:tc>
                <a:tc>
                  <a:txBody>
                    <a:bodyPr/>
                    <a:lstStyle/>
                    <a:p>
                      <a:pPr algn="r" fontAlgn="b"/>
                      <a:r>
                        <a:rPr lang="en-US" sz="1800" u="none" strike="noStrike" dirty="0" smtClean="0"/>
                        <a:t>$        7,078</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Pupil Safety &amp; Management</a:t>
                      </a:r>
                      <a:endParaRPr lang="en-US" dirty="0"/>
                    </a:p>
                  </a:txBody>
                  <a:tcPr/>
                </a:tc>
                <a:tc>
                  <a:txBody>
                    <a:bodyPr/>
                    <a:lstStyle/>
                    <a:p>
                      <a:pPr algn="r"/>
                      <a:endParaRPr lang="en-US" dirty="0" smtClean="0"/>
                    </a:p>
                    <a:p>
                      <a:pPr algn="r"/>
                      <a:r>
                        <a:rPr lang="en-US" dirty="0" smtClean="0"/>
                        <a:t>$       36,853              </a:t>
                      </a:r>
                      <a:r>
                        <a:rPr lang="en-US" baseline="0" dirty="0" smtClean="0"/>
                        <a:t> </a:t>
                      </a:r>
                      <a:endParaRPr lang="en-US" dirty="0"/>
                    </a:p>
                  </a:txBody>
                  <a:tcPr/>
                </a:tc>
                <a:tc>
                  <a:txBody>
                    <a:bodyPr/>
                    <a:lstStyle/>
                    <a:p>
                      <a:pPr algn="r"/>
                      <a:endParaRPr lang="en-US" dirty="0" smtClean="0"/>
                    </a:p>
                    <a:p>
                      <a:pPr algn="r"/>
                      <a:r>
                        <a:rPr lang="en-US" dirty="0" smtClean="0"/>
                        <a:t>$       31,120</a:t>
                      </a:r>
                      <a:endParaRPr lang="en-US" dirty="0"/>
                    </a:p>
                  </a:txBody>
                  <a:tcPr/>
                </a:tc>
                <a:tc>
                  <a:txBody>
                    <a:bodyPr/>
                    <a:lstStyle/>
                    <a:p>
                      <a:pPr algn="r" fontAlgn="b"/>
                      <a:r>
                        <a:rPr lang="en-US" sz="1800" u="none" strike="noStrike" dirty="0" smtClean="0"/>
                        <a:t>$        5,733         </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Health Services</a:t>
                      </a:r>
                      <a:endParaRPr lang="en-US" dirty="0"/>
                    </a:p>
                  </a:txBody>
                  <a:tcPr/>
                </a:tc>
                <a:tc>
                  <a:txBody>
                    <a:bodyPr/>
                    <a:lstStyle/>
                    <a:p>
                      <a:pPr algn="r"/>
                      <a:r>
                        <a:rPr lang="en-US" dirty="0" smtClean="0"/>
                        <a:t>$     177,820</a:t>
                      </a:r>
                      <a:endParaRPr lang="en-US" dirty="0"/>
                    </a:p>
                  </a:txBody>
                  <a:tcPr/>
                </a:tc>
                <a:tc>
                  <a:txBody>
                    <a:bodyPr/>
                    <a:lstStyle/>
                    <a:p>
                      <a:pPr algn="r"/>
                      <a:r>
                        <a:rPr lang="en-US" dirty="0" smtClean="0"/>
                        <a:t>$     154,695</a:t>
                      </a:r>
                      <a:endParaRPr lang="en-US" dirty="0"/>
                    </a:p>
                  </a:txBody>
                  <a:tcPr/>
                </a:tc>
                <a:tc>
                  <a:txBody>
                    <a:bodyPr/>
                    <a:lstStyle/>
                    <a:p>
                      <a:pPr algn="r" fontAlgn="b"/>
                      <a:r>
                        <a:rPr lang="en-US" sz="1800" u="none" strike="noStrike" dirty="0" smtClean="0"/>
                        <a:t>$      23,125</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solidFill>
                            <a:schemeClr val="tx1"/>
                          </a:solidFill>
                        </a:rPr>
                        <a:t>Teaching</a:t>
                      </a:r>
                    </a:p>
                  </a:txBody>
                  <a:tcPr>
                    <a:solidFill>
                      <a:schemeClr val="accent1">
                        <a:lumMod val="75000"/>
                      </a:schemeClr>
                    </a:solidFill>
                  </a:tcPr>
                </a:tc>
                <a:tc>
                  <a:txBody>
                    <a:bodyPr/>
                    <a:lstStyle/>
                    <a:p>
                      <a:pPr algn="r"/>
                      <a:r>
                        <a:rPr lang="en-US" dirty="0" smtClean="0">
                          <a:solidFill>
                            <a:schemeClr val="tx1"/>
                          </a:solidFill>
                        </a:rPr>
                        <a:t>$ 11,209,837</a:t>
                      </a:r>
                      <a:endParaRPr lang="en-US" dirty="0">
                        <a:solidFill>
                          <a:schemeClr val="tx1"/>
                        </a:solidFill>
                      </a:endParaRPr>
                    </a:p>
                  </a:txBody>
                  <a:tcPr>
                    <a:solidFill>
                      <a:schemeClr val="accent1">
                        <a:lumMod val="75000"/>
                      </a:schemeClr>
                    </a:solidFill>
                  </a:tcPr>
                </a:tc>
                <a:tc>
                  <a:txBody>
                    <a:bodyPr/>
                    <a:lstStyle/>
                    <a:p>
                      <a:pPr algn="r"/>
                      <a:r>
                        <a:rPr lang="en-US" dirty="0" smtClean="0">
                          <a:solidFill>
                            <a:schemeClr val="tx1"/>
                          </a:solidFill>
                        </a:rPr>
                        <a:t>$ 10,096,894</a:t>
                      </a:r>
                      <a:endParaRPr lang="en-US" dirty="0">
                        <a:solidFill>
                          <a:schemeClr val="tx1"/>
                        </a:solidFill>
                      </a:endParaRPr>
                    </a:p>
                  </a:txBody>
                  <a:tcPr>
                    <a:solidFill>
                      <a:schemeClr val="accent1">
                        <a:lumMod val="75000"/>
                      </a:schemeClr>
                    </a:solidFill>
                  </a:tcPr>
                </a:tc>
                <a:tc>
                  <a:txBody>
                    <a:bodyPr/>
                    <a:lstStyle/>
                    <a:p>
                      <a:pPr algn="r" fontAlgn="b"/>
                      <a:r>
                        <a:rPr lang="en-US" sz="1800" u="none" strike="noStrike" dirty="0" smtClean="0">
                          <a:solidFill>
                            <a:schemeClr val="tx1"/>
                          </a:solidFill>
                        </a:rPr>
                        <a:t>$ 1,112,943</a:t>
                      </a:r>
                      <a:endParaRPr lang="en-US" sz="1800" b="0" i="0" u="none" strike="noStrike" dirty="0">
                        <a:solidFill>
                          <a:schemeClr val="tx1"/>
                        </a:solidFill>
                        <a:latin typeface="Calibri"/>
                      </a:endParaRPr>
                    </a:p>
                  </a:txBody>
                  <a:tcPr marL="0" marR="0" marT="0" marB="0" anchor="b">
                    <a:solidFill>
                      <a:schemeClr val="accent1">
                        <a:lumMod val="75000"/>
                      </a:schemeClr>
                    </a:solidFill>
                  </a:tcPr>
                </a:tc>
              </a:tr>
              <a:tr h="354929">
                <a:tc>
                  <a:txBody>
                    <a:bodyPr/>
                    <a:lstStyle/>
                    <a:p>
                      <a:r>
                        <a:rPr lang="en-US" dirty="0" smtClean="0"/>
                        <a:t>Extra Curricular</a:t>
                      </a:r>
                    </a:p>
                  </a:txBody>
                  <a:tcPr/>
                </a:tc>
                <a:tc>
                  <a:txBody>
                    <a:bodyPr/>
                    <a:lstStyle/>
                    <a:p>
                      <a:pPr algn="r"/>
                      <a:r>
                        <a:rPr lang="en-US" dirty="0" smtClean="0"/>
                        <a:t>$     531,212</a:t>
                      </a:r>
                      <a:endParaRPr lang="en-US" dirty="0"/>
                    </a:p>
                  </a:txBody>
                  <a:tcPr/>
                </a:tc>
                <a:tc>
                  <a:txBody>
                    <a:bodyPr/>
                    <a:lstStyle/>
                    <a:p>
                      <a:pPr algn="r"/>
                      <a:r>
                        <a:rPr lang="en-US" dirty="0" smtClean="0"/>
                        <a:t>$     462,210</a:t>
                      </a:r>
                      <a:endParaRPr lang="en-US" dirty="0"/>
                    </a:p>
                  </a:txBody>
                  <a:tcPr/>
                </a:tc>
                <a:tc>
                  <a:txBody>
                    <a:bodyPr/>
                    <a:lstStyle/>
                    <a:p>
                      <a:pPr algn="r" fontAlgn="b"/>
                      <a:r>
                        <a:rPr lang="en-US" sz="1800" u="none" strike="noStrike" dirty="0" smtClean="0"/>
                        <a:t>$      69,002</a:t>
                      </a:r>
                      <a:endParaRPr lang="en-US" sz="1800" b="0" i="0" u="none" strike="noStrike" dirty="0">
                        <a:solidFill>
                          <a:srgbClr val="000000"/>
                        </a:solidFill>
                        <a:latin typeface="Calibri"/>
                      </a:endParaRPr>
                    </a:p>
                  </a:txBody>
                  <a:tcPr marL="0" marR="0" marT="0" marB="0" anchor="b"/>
                </a:tc>
              </a:tr>
              <a:tr h="354929">
                <a:tc>
                  <a:txBody>
                    <a:bodyPr/>
                    <a:lstStyle/>
                    <a:p>
                      <a:r>
                        <a:rPr lang="en-US" dirty="0" smtClean="0"/>
                        <a:t>Prof Dev/Inst Tech/</a:t>
                      </a:r>
                      <a:r>
                        <a:rPr lang="en-US" dirty="0" err="1" smtClean="0"/>
                        <a:t>Curr</a:t>
                      </a:r>
                      <a:endParaRPr lang="en-US" dirty="0" smtClean="0"/>
                    </a:p>
                  </a:txBody>
                  <a:tcPr/>
                </a:tc>
                <a:tc>
                  <a:txBody>
                    <a:bodyPr/>
                    <a:lstStyle/>
                    <a:p>
                      <a:pPr algn="r"/>
                      <a:r>
                        <a:rPr lang="en-US" dirty="0" smtClean="0"/>
                        <a:t>$     550,181     </a:t>
                      </a:r>
                      <a:endParaRPr lang="en-US" dirty="0"/>
                    </a:p>
                  </a:txBody>
                  <a:tcPr/>
                </a:tc>
                <a:tc>
                  <a:txBody>
                    <a:bodyPr/>
                    <a:lstStyle/>
                    <a:p>
                      <a:pPr algn="r"/>
                      <a:r>
                        <a:rPr lang="en-US" dirty="0" smtClean="0"/>
                        <a:t>$     521,331</a:t>
                      </a:r>
                      <a:endParaRPr lang="en-US" dirty="0"/>
                    </a:p>
                  </a:txBody>
                  <a:tcPr/>
                </a:tc>
                <a:tc>
                  <a:txBody>
                    <a:bodyPr/>
                    <a:lstStyle/>
                    <a:p>
                      <a:pPr algn="r"/>
                      <a:r>
                        <a:rPr lang="en-US" dirty="0" smtClean="0"/>
                        <a:t>$    28,850</a:t>
                      </a:r>
                      <a:endParaRPr lang="en-US" dirty="0"/>
                    </a:p>
                  </a:txBody>
                  <a:tcPr/>
                </a:tc>
              </a:tr>
              <a:tr h="354929">
                <a:tc>
                  <a:txBody>
                    <a:bodyPr/>
                    <a:lstStyle/>
                    <a:p>
                      <a:r>
                        <a:rPr lang="en-US" dirty="0" smtClean="0"/>
                        <a:t>Totals</a:t>
                      </a:r>
                    </a:p>
                  </a:txBody>
                  <a:tcPr/>
                </a:tc>
                <a:tc>
                  <a:txBody>
                    <a:bodyPr/>
                    <a:lstStyle/>
                    <a:p>
                      <a:pPr algn="r"/>
                      <a:r>
                        <a:rPr lang="en-US" dirty="0" smtClean="0"/>
                        <a:t>$15,241,198</a:t>
                      </a:r>
                      <a:endParaRPr lang="en-US" dirty="0"/>
                    </a:p>
                  </a:txBody>
                  <a:tcPr/>
                </a:tc>
                <a:tc>
                  <a:txBody>
                    <a:bodyPr/>
                    <a:lstStyle/>
                    <a:p>
                      <a:pPr algn="r"/>
                      <a:r>
                        <a:rPr lang="en-US" dirty="0" smtClean="0"/>
                        <a:t>$13,842,173</a:t>
                      </a:r>
                      <a:endParaRPr lang="en-US" dirty="0"/>
                    </a:p>
                  </a:txBody>
                  <a:tcPr/>
                </a:tc>
                <a:tc>
                  <a:txBody>
                    <a:bodyPr/>
                    <a:lstStyle/>
                    <a:p>
                      <a:pPr algn="r"/>
                      <a:r>
                        <a:rPr lang="en-US" dirty="0" smtClean="0"/>
                        <a:t>$1,399,025</a:t>
                      </a:r>
                      <a:endParaRPr lang="en-US" dirty="0"/>
                    </a:p>
                  </a:txBody>
                  <a:tcPr/>
                </a:tc>
              </a:tr>
            </a:tbl>
          </a:graphicData>
        </a:graphic>
      </p:graphicFrame>
      <p:sp>
        <p:nvSpPr>
          <p:cNvPr id="3" name="TextBox 2"/>
          <p:cNvSpPr txBox="1"/>
          <p:nvPr/>
        </p:nvSpPr>
        <p:spPr>
          <a:xfrm>
            <a:off x="762000" y="6477000"/>
            <a:ext cx="7239000" cy="246221"/>
          </a:xfrm>
          <a:prstGeom prst="rect">
            <a:avLst/>
          </a:prstGeom>
          <a:noFill/>
        </p:spPr>
        <p:txBody>
          <a:bodyPr wrap="square" rtlCol="0">
            <a:spAutoFit/>
          </a:bodyPr>
          <a:lstStyle/>
          <a:p>
            <a:r>
              <a:rPr lang="en-US" sz="1000" dirty="0" smtClean="0"/>
              <a:t>Includes Basic Ed Only</a:t>
            </a:r>
            <a:endParaRPr lang="en-US" sz="1000" dirty="0"/>
          </a:p>
        </p:txBody>
      </p:sp>
      <p:sp>
        <p:nvSpPr>
          <p:cNvPr id="5" name="TextBox 4"/>
          <p:cNvSpPr txBox="1"/>
          <p:nvPr/>
        </p:nvSpPr>
        <p:spPr>
          <a:xfrm>
            <a:off x="8229600" y="4419600"/>
            <a:ext cx="685800" cy="784830"/>
          </a:xfrm>
          <a:prstGeom prst="rect">
            <a:avLst/>
          </a:prstGeom>
          <a:noFill/>
        </p:spPr>
        <p:txBody>
          <a:bodyPr wrap="square" rtlCol="0">
            <a:spAutoFit/>
          </a:bodyPr>
          <a:lstStyle/>
          <a:p>
            <a:r>
              <a:rPr lang="en-US" sz="900" dirty="0" smtClean="0"/>
              <a:t>Teaching is 73.5% of Basic Ed (PY 72.9%)</a:t>
            </a:r>
            <a:endParaRPr lang="en-US" sz="9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District Wide Support</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26659678"/>
              </p:ext>
            </p:extLst>
          </p:nvPr>
        </p:nvGraphicFramePr>
        <p:xfrm>
          <a:off x="612775" y="1600200"/>
          <a:ext cx="81534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1"/>
          <p:cNvSpPr txBox="1"/>
          <p:nvPr/>
        </p:nvSpPr>
        <p:spPr>
          <a:xfrm>
            <a:off x="3962400" y="6019800"/>
            <a:ext cx="4419600" cy="609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600" dirty="0" smtClean="0"/>
              <a:t>District Wide Support =  $5,028,157</a:t>
            </a:r>
          </a:p>
          <a:p>
            <a:r>
              <a:rPr lang="en-US" sz="1600" dirty="0" smtClean="0"/>
              <a:t>15% of Total Expenditures for 2017-18</a:t>
            </a:r>
            <a:endParaRPr lang="en-US" sz="1600" dirty="0"/>
          </a:p>
        </p:txBody>
      </p:sp>
      <p:sp>
        <p:nvSpPr>
          <p:cNvPr id="3" name="Rectangle 2"/>
          <p:cNvSpPr/>
          <p:nvPr/>
        </p:nvSpPr>
        <p:spPr>
          <a:xfrm>
            <a:off x="294443" y="6053090"/>
            <a:ext cx="304800" cy="2715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95183" y="6515100"/>
            <a:ext cx="304060" cy="2286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38200" y="6053090"/>
            <a:ext cx="914400" cy="323165"/>
          </a:xfrm>
          <a:prstGeom prst="rect">
            <a:avLst/>
          </a:prstGeom>
          <a:noFill/>
        </p:spPr>
        <p:txBody>
          <a:bodyPr wrap="square" rtlCol="0">
            <a:spAutoFit/>
          </a:bodyPr>
          <a:lstStyle/>
          <a:p>
            <a:r>
              <a:rPr lang="en-US" sz="1500" dirty="0" smtClean="0"/>
              <a:t>2016-17</a:t>
            </a:r>
            <a:endParaRPr lang="en-US" sz="1500" dirty="0"/>
          </a:p>
        </p:txBody>
      </p:sp>
      <p:sp>
        <p:nvSpPr>
          <p:cNvPr id="11" name="TextBox 10"/>
          <p:cNvSpPr txBox="1"/>
          <p:nvPr/>
        </p:nvSpPr>
        <p:spPr>
          <a:xfrm>
            <a:off x="842639" y="6467817"/>
            <a:ext cx="914400" cy="323165"/>
          </a:xfrm>
          <a:prstGeom prst="rect">
            <a:avLst/>
          </a:prstGeom>
          <a:noFill/>
        </p:spPr>
        <p:txBody>
          <a:bodyPr wrap="square" rtlCol="0">
            <a:spAutoFit/>
          </a:bodyPr>
          <a:lstStyle/>
          <a:p>
            <a:r>
              <a:rPr lang="en-US" sz="1500" dirty="0" smtClean="0"/>
              <a:t>2017-18</a:t>
            </a:r>
            <a:endParaRPr lang="en-US"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Transportation &amp; Food Service </a:t>
            </a:r>
            <a:endParaRPr lang="en-US" dirty="0"/>
          </a:p>
        </p:txBody>
      </p:sp>
      <p:sp>
        <p:nvSpPr>
          <p:cNvPr id="10" name="Content Placeholder 9"/>
          <p:cNvSpPr>
            <a:spLocks noGrp="1"/>
          </p:cNvSpPr>
          <p:nvPr>
            <p:ph sz="quarter" idx="2"/>
          </p:nvPr>
        </p:nvSpPr>
        <p:spPr>
          <a:xfrm>
            <a:off x="457200" y="2514600"/>
            <a:ext cx="4040188" cy="3886200"/>
          </a:xfrm>
        </p:spPr>
        <p:txBody>
          <a:bodyPr>
            <a:normAutofit lnSpcReduction="10000"/>
          </a:bodyPr>
          <a:lstStyle/>
          <a:p>
            <a:pPr>
              <a:buClr>
                <a:schemeClr val="tx2"/>
              </a:buClr>
              <a:buFont typeface="Wingdings" pitchFamily="2" charset="2"/>
              <a:buChar char="q"/>
            </a:pPr>
            <a:r>
              <a:rPr lang="en-US" sz="1800" dirty="0" smtClean="0"/>
              <a:t>Total Students transported = 4,050 per day </a:t>
            </a:r>
            <a:r>
              <a:rPr lang="en-US" sz="1400" i="1" dirty="0" smtClean="0"/>
              <a:t>(Based on the count week totals)</a:t>
            </a:r>
          </a:p>
          <a:p>
            <a:pPr>
              <a:buClr>
                <a:schemeClr val="tx2"/>
              </a:buClr>
              <a:buFont typeface="Wingdings" pitchFamily="2" charset="2"/>
              <a:buChar char="q"/>
            </a:pPr>
            <a:endParaRPr lang="en-US" sz="1400" i="1" dirty="0" smtClean="0"/>
          </a:p>
          <a:p>
            <a:pPr>
              <a:buClr>
                <a:schemeClr val="tx2"/>
              </a:buClr>
              <a:buFont typeface="Wingdings" pitchFamily="2" charset="2"/>
              <a:buChar char="q"/>
            </a:pPr>
            <a:r>
              <a:rPr lang="en-US" sz="1800" dirty="0" smtClean="0"/>
              <a:t>Total Expenditures   =  $4,676,124</a:t>
            </a:r>
          </a:p>
          <a:p>
            <a:pPr marL="0" indent="0">
              <a:buClr>
                <a:schemeClr val="tx2"/>
              </a:buClr>
              <a:buNone/>
            </a:pPr>
            <a:endParaRPr lang="en-US" sz="1800" dirty="0" smtClean="0"/>
          </a:p>
          <a:p>
            <a:pPr>
              <a:buClr>
                <a:schemeClr val="tx2"/>
              </a:buClr>
              <a:buFont typeface="Wingdings" pitchFamily="2" charset="2"/>
              <a:buChar char="q"/>
            </a:pPr>
            <a:r>
              <a:rPr lang="en-US" sz="1800" dirty="0" smtClean="0"/>
              <a:t>Total Revenues        =  $</a:t>
            </a:r>
            <a:r>
              <a:rPr lang="en-US" sz="1800" dirty="0" smtClean="0"/>
              <a:t>4,204,699</a:t>
            </a:r>
            <a:endParaRPr lang="en-US" sz="1800" dirty="0" smtClean="0"/>
          </a:p>
          <a:p>
            <a:pPr marL="0" indent="0">
              <a:buClr>
                <a:schemeClr val="tx2"/>
              </a:buClr>
              <a:buNone/>
            </a:pPr>
            <a:endParaRPr lang="en-US" sz="1800" dirty="0"/>
          </a:p>
          <a:p>
            <a:pPr>
              <a:buClr>
                <a:schemeClr val="tx2"/>
              </a:buClr>
              <a:buFont typeface="Wingdings" pitchFamily="2" charset="2"/>
              <a:buChar char="q"/>
            </a:pPr>
            <a:r>
              <a:rPr lang="en-US" sz="1800" dirty="0" smtClean="0"/>
              <a:t>Total Unfunded/Utilities = </a:t>
            </a:r>
            <a:r>
              <a:rPr lang="en-US" sz="1800" dirty="0" smtClean="0"/>
              <a:t>$521,809 </a:t>
            </a:r>
            <a:r>
              <a:rPr lang="en-US" sz="1800" dirty="0" smtClean="0"/>
              <a:t>(increase of almost </a:t>
            </a:r>
            <a:r>
              <a:rPr lang="en-US" sz="1800" dirty="0" smtClean="0"/>
              <a:t>$54,000 </a:t>
            </a:r>
            <a:r>
              <a:rPr lang="en-US" sz="1800" dirty="0" smtClean="0"/>
              <a:t>from 16-17) Woodland’s portion for </a:t>
            </a:r>
            <a:r>
              <a:rPr lang="en-US" sz="1800" dirty="0" smtClean="0"/>
              <a:t>17-18 </a:t>
            </a:r>
            <a:r>
              <a:rPr lang="en-US" sz="1800" dirty="0" smtClean="0"/>
              <a:t>is $</a:t>
            </a:r>
            <a:r>
              <a:rPr lang="en-US" sz="1800" dirty="0" smtClean="0"/>
              <a:t>175,484, </a:t>
            </a:r>
            <a:r>
              <a:rPr lang="en-US" sz="1800" dirty="0" smtClean="0"/>
              <a:t>which represents </a:t>
            </a:r>
            <a:r>
              <a:rPr lang="en-US" sz="1800" dirty="0" smtClean="0"/>
              <a:t>33</a:t>
            </a:r>
            <a:r>
              <a:rPr lang="en-US" sz="1800" dirty="0" smtClean="0"/>
              <a:t>.63% </a:t>
            </a:r>
            <a:r>
              <a:rPr lang="en-US" sz="1800" dirty="0" smtClean="0"/>
              <a:t>ownership of the </a:t>
            </a:r>
            <a:r>
              <a:rPr lang="en-US" sz="1800" dirty="0" smtClean="0"/>
              <a:t>Co-Op (2.59% decrease from 16-17)</a:t>
            </a:r>
            <a:endParaRPr lang="en-US" sz="1800" dirty="0" smtClean="0"/>
          </a:p>
          <a:p>
            <a:pPr>
              <a:buClr>
                <a:schemeClr val="tx2"/>
              </a:buClr>
              <a:buFont typeface="Wingdings" pitchFamily="2" charset="2"/>
              <a:buChar char="q"/>
            </a:pPr>
            <a:endParaRPr lang="en-US" sz="1800" dirty="0" smtClean="0"/>
          </a:p>
          <a:p>
            <a:pPr>
              <a:buClr>
                <a:schemeClr val="tx2"/>
              </a:buClr>
              <a:buFont typeface="Wingdings" pitchFamily="2" charset="2"/>
              <a:buChar char="q"/>
            </a:pPr>
            <a:endParaRPr lang="en-US" sz="1800" dirty="0"/>
          </a:p>
        </p:txBody>
      </p:sp>
      <p:sp>
        <p:nvSpPr>
          <p:cNvPr id="8" name="Content Placeholder 7"/>
          <p:cNvSpPr>
            <a:spLocks noGrp="1"/>
          </p:cNvSpPr>
          <p:nvPr>
            <p:ph sz="quarter" idx="4"/>
          </p:nvPr>
        </p:nvSpPr>
        <p:spPr>
          <a:xfrm>
            <a:off x="4645025" y="2514601"/>
            <a:ext cx="4041775" cy="4190999"/>
          </a:xfrm>
        </p:spPr>
        <p:txBody>
          <a:bodyPr>
            <a:normAutofit fontScale="92500" lnSpcReduction="10000"/>
          </a:bodyPr>
          <a:lstStyle/>
          <a:p>
            <a:pPr>
              <a:buClr>
                <a:schemeClr val="tx2"/>
              </a:buClr>
              <a:buFont typeface="Wingdings" pitchFamily="2" charset="2"/>
              <a:buChar char="q"/>
            </a:pPr>
            <a:r>
              <a:rPr lang="en-US" sz="1800" dirty="0" smtClean="0"/>
              <a:t>Total Meals Served = 64,196 Breakfasts (average of 356 per day) and 186,586 Lunches (average of 1,037 per day), as well as over 34,000 a la carte items</a:t>
            </a:r>
          </a:p>
          <a:p>
            <a:pPr>
              <a:buClr>
                <a:schemeClr val="tx2"/>
              </a:buClr>
              <a:buFont typeface="Wingdings" pitchFamily="2" charset="2"/>
              <a:buChar char="q"/>
            </a:pPr>
            <a:r>
              <a:rPr lang="en-US" sz="1800" dirty="0" smtClean="0"/>
              <a:t>Total Expenses  = $</a:t>
            </a:r>
            <a:r>
              <a:rPr lang="en-US" sz="1800" dirty="0" smtClean="0"/>
              <a:t>1,038,061</a:t>
            </a:r>
            <a:endParaRPr lang="en-US" sz="1800" dirty="0" smtClean="0"/>
          </a:p>
          <a:p>
            <a:pPr>
              <a:buClr>
                <a:schemeClr val="tx2"/>
              </a:buClr>
              <a:buFont typeface="Wingdings" pitchFamily="2" charset="2"/>
              <a:buChar char="q"/>
            </a:pPr>
            <a:r>
              <a:rPr lang="en-US" sz="1800" dirty="0" smtClean="0"/>
              <a:t>Total Revenues = $855,495</a:t>
            </a:r>
          </a:p>
          <a:p>
            <a:pPr>
              <a:buClr>
                <a:schemeClr val="tx2"/>
              </a:buClr>
              <a:buFont typeface="Wingdings" pitchFamily="2" charset="2"/>
              <a:buChar char="q"/>
            </a:pPr>
            <a:r>
              <a:rPr lang="en-US" sz="1800" dirty="0" smtClean="0"/>
              <a:t>Sodexo Guarantee ($</a:t>
            </a:r>
            <a:r>
              <a:rPr lang="en-US" sz="1800" dirty="0" smtClean="0"/>
              <a:t>127,569</a:t>
            </a:r>
            <a:r>
              <a:rPr lang="en-US" sz="1800" dirty="0" smtClean="0"/>
              <a:t>) and the actual for this year was ($</a:t>
            </a:r>
            <a:r>
              <a:rPr lang="en-US" sz="1800" dirty="0" smtClean="0"/>
              <a:t>174,000).  </a:t>
            </a:r>
            <a:r>
              <a:rPr lang="en-US" sz="1800" dirty="0" smtClean="0"/>
              <a:t>There are about </a:t>
            </a:r>
            <a:r>
              <a:rPr lang="en-US" sz="1800" dirty="0" smtClean="0"/>
              <a:t>$46,000 of salary/benefit costs and $10,000 in supplies/equipment </a:t>
            </a:r>
            <a:r>
              <a:rPr lang="en-US" sz="1800" dirty="0" smtClean="0"/>
              <a:t>expenditures that are outside the contract, which would result in a loss of approximately ($</a:t>
            </a:r>
            <a:r>
              <a:rPr lang="en-US" sz="1800" dirty="0" smtClean="0"/>
              <a:t>117,000</a:t>
            </a:r>
            <a:r>
              <a:rPr lang="en-US" sz="1800" dirty="0" smtClean="0"/>
              <a:t>), </a:t>
            </a:r>
            <a:r>
              <a:rPr lang="en-US" sz="1800" dirty="0" smtClean="0"/>
              <a:t>per the contract, which is within the guarantee.</a:t>
            </a:r>
            <a:endParaRPr lang="en-US" sz="1800" dirty="0" smtClean="0"/>
          </a:p>
          <a:p>
            <a:pPr>
              <a:buNone/>
            </a:pPr>
            <a:endParaRPr lang="en-US" sz="1800" dirty="0" smtClean="0"/>
          </a:p>
        </p:txBody>
      </p:sp>
      <p:sp>
        <p:nvSpPr>
          <p:cNvPr id="5" name="Text Placeholder 4"/>
          <p:cNvSpPr>
            <a:spLocks noGrp="1"/>
          </p:cNvSpPr>
          <p:nvPr>
            <p:ph type="body" sz="quarter"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a:t>
            </a:r>
            <a:r>
              <a:rPr lang="en-US" dirty="0" smtClean="0"/>
              <a:t>	</a:t>
            </a:r>
            <a:endParaRPr lang="en-US" dirty="0"/>
          </a:p>
        </p:txBody>
      </p:sp>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8" grpId="0" build="p"/>
      <p:bldP spid="5" grpId="0" build="p" animBg="1"/>
      <p:bldP spid="7"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sz="quarter" idx="1"/>
          </p:nvPr>
        </p:nvSpPr>
        <p:spPr>
          <a:xfrm>
            <a:off x="685800" y="1676400"/>
            <a:ext cx="8077200" cy="4648200"/>
          </a:xfrm>
        </p:spPr>
        <p:txBody>
          <a:bodyPr>
            <a:normAutofit fontScale="77500" lnSpcReduction="20000"/>
          </a:bodyPr>
          <a:lstStyle/>
          <a:p>
            <a:r>
              <a:rPr lang="en-US" dirty="0" smtClean="0"/>
              <a:t>The WCC and YCC programs add opportunities for parents and students in a small community without many daycare options for families</a:t>
            </a:r>
          </a:p>
          <a:p>
            <a:r>
              <a:rPr lang="en-US" dirty="0" smtClean="0"/>
              <a:t>Programs served about 130 families throughout the year and also provided summer care</a:t>
            </a:r>
          </a:p>
          <a:p>
            <a:r>
              <a:rPr lang="en-US" dirty="0" smtClean="0"/>
              <a:t>WCC program is licensed by the state and able to provide options for low income families</a:t>
            </a:r>
          </a:p>
          <a:p>
            <a:r>
              <a:rPr lang="en-US" dirty="0" smtClean="0"/>
              <a:t>Daycare programs ran at a gain of $19,000.  Last year they had a gain of almost $27,000.  In prior years the district was subsidizing approximately $14,000 per year with levy dollars.</a:t>
            </a:r>
          </a:p>
          <a:p>
            <a:r>
              <a:rPr lang="en-US" dirty="0" smtClean="0"/>
              <a:t>WCC realized a gain of 28,000 and YCC a loss of ($9,800).  The reason for the change from loss to profit is due to the continued increase in DSHS revenues, which increased from $42,000 to over $60,000.</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 calcmode="lin" valueType="num">
                                      <p:cBhvr additive="base">
                                        <p:cTn id="31"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
        <p:nvSpPr>
          <p:cNvPr id="2" name="Title 1"/>
          <p:cNvSpPr>
            <a:spLocks noGrp="1"/>
          </p:cNvSpPr>
          <p:nvPr>
            <p:ph type="title"/>
          </p:nvPr>
        </p:nvSpPr>
        <p:spPr>
          <a:xfrm>
            <a:off x="1371600" y="1219200"/>
            <a:ext cx="6858000" cy="1362075"/>
          </a:xfrm>
        </p:spPr>
        <p:txBody>
          <a:bodyPr/>
          <a:lstStyle/>
          <a:p>
            <a:r>
              <a:rPr lang="en-US" dirty="0" smtClean="0">
                <a:effectLst>
                  <a:reflection blurRad="6350" stA="55000" endA="300" endPos="45500" dir="5400000" sy="-100000" algn="bl" rotWithShape="0"/>
                </a:effectLst>
              </a:rPr>
              <a:t>Other Funds</a:t>
            </a:r>
            <a:endParaRPr lang="en-US" dirty="0">
              <a:effectLst>
                <a:reflection blurRad="6350" stA="55000" endA="300" endPos="45500" dir="5400000" sy="-100000" algn="bl" rotWithShape="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0"/>
            <a:ext cx="8153400" cy="1066800"/>
          </a:xfrm>
        </p:spPr>
        <p:txBody>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Capital </a:t>
            </a:r>
            <a:r>
              <a:rPr lang="en-US" b="1" dirty="0" smtClean="0">
                <a:ln w="18415" cmpd="sng">
                  <a:solidFill>
                    <a:srgbClr val="FFFFFF"/>
                  </a:solidFill>
                  <a:prstDash val="solid"/>
                </a:ln>
                <a:solidFill>
                  <a:srgbClr val="FFFFFF"/>
                </a:solidFill>
                <a:effectLst>
                  <a:reflection blurRad="6350" stA="60000" endA="900" endPos="58000" dir="5400000" sy="-100000" algn="bl" rotWithShape="0"/>
                </a:effectLst>
                <a:latin typeface="Century Gothic" pitchFamily="34" charset="0"/>
              </a:rPr>
              <a:t>Projects</a:t>
            </a:r>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sz="quarter"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r>
              <a:rPr lang="en-US" dirty="0" smtClean="0"/>
              <a:t>Beginning Fund Balance	$   273,338</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$1,012,236</a:t>
            </a:r>
            <a:endParaRPr lang="en-US" dirty="0"/>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			$</a:t>
            </a:r>
            <a:r>
              <a:rPr lang="en-US" u="sng" dirty="0" smtClean="0"/>
              <a:t>1,141,132</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   144,442</a:t>
            </a:r>
          </a:p>
        </p:txBody>
      </p:sp>
      <p:sp>
        <p:nvSpPr>
          <p:cNvPr id="2" name="TextBox 1"/>
          <p:cNvSpPr txBox="1"/>
          <p:nvPr/>
        </p:nvSpPr>
        <p:spPr>
          <a:xfrm>
            <a:off x="838200" y="5257800"/>
            <a:ext cx="6629400" cy="923330"/>
          </a:xfrm>
          <a:prstGeom prst="rect">
            <a:avLst/>
          </a:prstGeom>
          <a:noFill/>
        </p:spPr>
        <p:txBody>
          <a:bodyPr wrap="square" rtlCol="0">
            <a:spAutoFit/>
          </a:bodyPr>
          <a:lstStyle/>
          <a:p>
            <a:r>
              <a:rPr lang="en-US" dirty="0" smtClean="0"/>
              <a:t>Total Fund Balance is made up of $94,609 in Impact Fees and $49,832 Designated for Future Capital Projects.  The WHS bond funds and state match funds have been spent.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p:cNvSpPr txBox="1">
            <a:spLocks/>
          </p:cNvSpPr>
          <p:nvPr/>
        </p:nvSpPr>
        <p:spPr bwMode="auto">
          <a:xfrm>
            <a:off x="609600" y="0"/>
            <a:ext cx="79248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spc="0" normalizeH="0" baseline="0" noProof="0" dirty="0" smtClean="0">
                <a:ln>
                  <a:noFill/>
                </a:ln>
                <a:solidFill>
                  <a:schemeClr val="tx1"/>
                </a:solidFill>
                <a:effectLst>
                  <a:reflection blurRad="6350" stA="55000" endA="300" endPos="45500" dir="5400000" sy="-100000" algn="bl" rotWithShape="0"/>
                </a:effectLst>
                <a:uLnTx/>
                <a:uFillTx/>
                <a:latin typeface="Century Gothic" pitchFamily="34" charset="0"/>
                <a:ea typeface="+mj-ea"/>
                <a:cs typeface="+mj-cs"/>
              </a:rPr>
              <a:t>Debt Service Fund</a:t>
            </a:r>
            <a:endParaRPr kumimoji="0" lang="en-US" sz="4400" b="1" i="0" u="none" strike="noStrike" kern="1200" cap="none" spc="0" normalizeH="0" baseline="0" noProof="0" dirty="0">
              <a:ln>
                <a:noFill/>
              </a:ln>
              <a:solidFill>
                <a:schemeClr val="tx1"/>
              </a:solidFill>
              <a:effectLst>
                <a:reflection blurRad="6350" stA="55000" endA="300" endPos="45500" dir="5400000" sy="-100000" algn="bl" rotWithShape="0"/>
              </a:effectLst>
              <a:uLnTx/>
              <a:uFillTx/>
              <a:latin typeface="Century Gothic" pitchFamily="34" charset="0"/>
              <a:ea typeface="+mj-ea"/>
              <a:cs typeface="+mj-cs"/>
            </a:endParaRPr>
          </a:p>
        </p:txBody>
      </p:sp>
      <p:sp>
        <p:nvSpPr>
          <p:cNvPr id="12" name="Rectangle 11"/>
          <p:cNvSpPr/>
          <p:nvPr/>
        </p:nvSpPr>
        <p:spPr>
          <a:xfrm>
            <a:off x="304800" y="1524000"/>
            <a:ext cx="8534400" cy="646331"/>
          </a:xfrm>
          <a:prstGeom prst="rect">
            <a:avLst/>
          </a:prstGeom>
        </p:spPr>
        <p:txBody>
          <a:bodyPr wrap="square">
            <a:spAutoFit/>
          </a:bodyPr>
          <a:lstStyle/>
          <a:p>
            <a:r>
              <a:rPr lang="en-US" dirty="0" smtClean="0"/>
              <a:t>This fund is used to collect tax revenue and pay the principal and interest on bonds. Payments are made twice a year, December and June.</a:t>
            </a:r>
          </a:p>
        </p:txBody>
      </p:sp>
      <p:sp>
        <p:nvSpPr>
          <p:cNvPr id="16" name="TextBox 15"/>
          <p:cNvSpPr txBox="1"/>
          <p:nvPr/>
        </p:nvSpPr>
        <p:spPr>
          <a:xfrm>
            <a:off x="152400" y="6096000"/>
            <a:ext cx="8534400" cy="369332"/>
          </a:xfrm>
          <a:prstGeom prst="rect">
            <a:avLst/>
          </a:prstGeom>
          <a:noFill/>
        </p:spPr>
        <p:txBody>
          <a:bodyPr wrap="square" rtlCol="0">
            <a:spAutoFit/>
          </a:bodyPr>
          <a:lstStyle/>
          <a:p>
            <a:r>
              <a:rPr lang="en-US" dirty="0" smtClean="0"/>
              <a:t>Amount available for principal/interest at August 31, 2018 = $1,421,615</a:t>
            </a:r>
            <a:endParaRPr lang="en-US" dirty="0"/>
          </a:p>
        </p:txBody>
      </p:sp>
      <p:graphicFrame>
        <p:nvGraphicFramePr>
          <p:cNvPr id="3" name="Content Placeholder 2"/>
          <p:cNvGraphicFramePr>
            <a:graphicFrameLocks noGrp="1"/>
          </p:cNvGraphicFramePr>
          <p:nvPr>
            <p:ph sz="quarter" idx="1"/>
            <p:extLst>
              <p:ext uri="{D42A27DB-BD31-4B8C-83A1-F6EECF244321}">
                <p14:modId xmlns:p14="http://schemas.microsoft.com/office/powerpoint/2010/main" val="3445754362"/>
              </p:ext>
            </p:extLst>
          </p:nvPr>
        </p:nvGraphicFramePr>
        <p:xfrm>
          <a:off x="419100" y="2286000"/>
          <a:ext cx="8305800" cy="3215108"/>
        </p:xfrm>
        <a:graphic>
          <a:graphicData uri="http://schemas.openxmlformats.org/drawingml/2006/table">
            <a:tbl>
              <a:tblPr firstRow="1" bandRow="1">
                <a:tableStyleId>{5C22544A-7EE6-4342-B048-85BDC9FD1C3A}</a:tableStyleId>
              </a:tblPr>
              <a:tblGrid>
                <a:gridCol w="1661160"/>
                <a:gridCol w="1661160"/>
                <a:gridCol w="1661160"/>
                <a:gridCol w="1661160"/>
                <a:gridCol w="1661160"/>
              </a:tblGrid>
              <a:tr h="882644">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Debt</a:t>
                      </a:r>
                      <a:r>
                        <a:rPr lang="en-US" baseline="0" dirty="0" smtClean="0">
                          <a:solidFill>
                            <a:schemeClr val="bg1"/>
                          </a:solidFill>
                        </a:rPr>
                        <a:t> Balance 9/1/17</a:t>
                      </a:r>
                      <a:endParaRPr lang="en-US" dirty="0" smtClean="0">
                        <a:solidFill>
                          <a:schemeClr val="bg1"/>
                        </a:solidFill>
                      </a:endParaRPr>
                    </a:p>
                    <a:p>
                      <a:endParaRPr lang="en-US" dirty="0"/>
                    </a:p>
                  </a:txBody>
                  <a:tcPr/>
                </a:tc>
                <a:tc>
                  <a:txBody>
                    <a:bodyPr/>
                    <a:lstStyle/>
                    <a:p>
                      <a:r>
                        <a:rPr lang="en-US" dirty="0" smtClean="0">
                          <a:solidFill>
                            <a:schemeClr val="bg1"/>
                          </a:solidFill>
                        </a:rPr>
                        <a:t>Debt Issued/</a:t>
                      </a:r>
                    </a:p>
                    <a:p>
                      <a:r>
                        <a:rPr lang="en-US" dirty="0" smtClean="0">
                          <a:solidFill>
                            <a:schemeClr val="bg1"/>
                          </a:solidFill>
                        </a:rPr>
                        <a:t>Increased</a:t>
                      </a:r>
                      <a:endParaRPr lang="en-US" dirty="0">
                        <a:solidFill>
                          <a:schemeClr val="bg1"/>
                        </a:solidFill>
                      </a:endParaRPr>
                    </a:p>
                  </a:txBody>
                  <a:tcPr/>
                </a:tc>
                <a:tc>
                  <a:txBody>
                    <a:bodyPr/>
                    <a:lstStyle/>
                    <a:p>
                      <a:r>
                        <a:rPr lang="en-US" dirty="0" smtClean="0">
                          <a:solidFill>
                            <a:schemeClr val="bg1"/>
                          </a:solidFill>
                        </a:rPr>
                        <a:t>Debt Redeemed/</a:t>
                      </a:r>
                    </a:p>
                    <a:p>
                      <a:r>
                        <a:rPr lang="en-US" dirty="0" smtClean="0">
                          <a:solidFill>
                            <a:schemeClr val="bg1"/>
                          </a:solidFill>
                        </a:rPr>
                        <a:t>Decreased</a:t>
                      </a:r>
                      <a:endParaRPr lang="en-US" dirty="0">
                        <a:solidFill>
                          <a:schemeClr val="bg1"/>
                        </a:solidFill>
                      </a:endParaRPr>
                    </a:p>
                  </a:txBody>
                  <a:tcPr/>
                </a:tc>
                <a:tc>
                  <a:txBody>
                    <a:bodyPr/>
                    <a:lstStyle/>
                    <a:p>
                      <a:r>
                        <a:rPr lang="en-US" dirty="0" smtClean="0">
                          <a:solidFill>
                            <a:schemeClr val="bg1"/>
                          </a:solidFill>
                        </a:rPr>
                        <a:t>Debt Balance 8/31/18</a:t>
                      </a:r>
                      <a:endParaRPr lang="en-US" dirty="0">
                        <a:solidFill>
                          <a:schemeClr val="bg1"/>
                        </a:solidFill>
                      </a:endParaRPr>
                    </a:p>
                  </a:txBody>
                  <a:tcPr/>
                </a:tc>
              </a:tr>
              <a:tr h="421438">
                <a:tc>
                  <a:txBody>
                    <a:bodyPr/>
                    <a:lstStyle/>
                    <a:p>
                      <a:r>
                        <a:rPr lang="en-US" dirty="0" smtClean="0"/>
                        <a:t>Voted Debt</a:t>
                      </a:r>
                      <a:endParaRPr lang="en-US" dirty="0"/>
                    </a:p>
                  </a:txBody>
                  <a:tcPr/>
                </a:tc>
                <a:tc>
                  <a:txBody>
                    <a:bodyPr/>
                    <a:lstStyle/>
                    <a:p>
                      <a:r>
                        <a:rPr lang="en-US" dirty="0" smtClean="0"/>
                        <a:t>$52,150,000</a:t>
                      </a:r>
                      <a:endParaRPr lang="en-US" dirty="0"/>
                    </a:p>
                  </a:txBody>
                  <a:tcPr/>
                </a:tc>
                <a:tc>
                  <a:txBody>
                    <a:bodyPr/>
                    <a:lstStyle/>
                    <a:p>
                      <a:r>
                        <a:rPr lang="en-US" dirty="0" smtClean="0"/>
                        <a:t>$             0</a:t>
                      </a:r>
                      <a:endParaRPr lang="en-US" dirty="0"/>
                    </a:p>
                  </a:txBody>
                  <a:tcPr/>
                </a:tc>
                <a:tc>
                  <a:txBody>
                    <a:bodyPr/>
                    <a:lstStyle/>
                    <a:p>
                      <a:r>
                        <a:rPr lang="en-US" dirty="0" smtClean="0"/>
                        <a:t>$     935,000</a:t>
                      </a:r>
                      <a:endParaRPr lang="en-US" dirty="0"/>
                    </a:p>
                  </a:txBody>
                  <a:tcPr/>
                </a:tc>
                <a:tc>
                  <a:txBody>
                    <a:bodyPr/>
                    <a:lstStyle/>
                    <a:p>
                      <a:r>
                        <a:rPr lang="en-US" dirty="0" smtClean="0"/>
                        <a:t>$51,215,000</a:t>
                      </a:r>
                      <a:endParaRPr lang="en-US" dirty="0"/>
                    </a:p>
                  </a:txBody>
                  <a:tcPr/>
                </a:tc>
              </a:tr>
              <a:tr h="617851">
                <a:tc>
                  <a:txBody>
                    <a:bodyPr/>
                    <a:lstStyle/>
                    <a:p>
                      <a:r>
                        <a:rPr lang="en-US" dirty="0" smtClean="0"/>
                        <a:t>Pension Liability**</a:t>
                      </a:r>
                      <a:endParaRPr lang="en-US" dirty="0"/>
                    </a:p>
                  </a:txBody>
                  <a:tcPr/>
                </a:tc>
                <a:tc>
                  <a:txBody>
                    <a:bodyPr/>
                    <a:lstStyle/>
                    <a:p>
                      <a:endParaRPr lang="en-US" dirty="0" smtClean="0"/>
                    </a:p>
                    <a:p>
                      <a:r>
                        <a:rPr lang="en-US" dirty="0" smtClean="0"/>
                        <a:t>$10,968,349</a:t>
                      </a:r>
                      <a:endParaRPr lang="en-US" dirty="0"/>
                    </a:p>
                  </a:txBody>
                  <a:tcPr/>
                </a:tc>
                <a:tc>
                  <a:txBody>
                    <a:bodyPr/>
                    <a:lstStyle/>
                    <a:p>
                      <a:endParaRPr lang="en-US" dirty="0"/>
                    </a:p>
                  </a:txBody>
                  <a:tcPr/>
                </a:tc>
                <a:tc>
                  <a:txBody>
                    <a:bodyPr/>
                    <a:lstStyle/>
                    <a:p>
                      <a:endParaRPr lang="en-US" dirty="0" smtClean="0"/>
                    </a:p>
                    <a:p>
                      <a:r>
                        <a:rPr lang="en-US" dirty="0" smtClean="0"/>
                        <a:t>$  1,605,974</a:t>
                      </a:r>
                      <a:endParaRPr lang="en-US" dirty="0"/>
                    </a:p>
                  </a:txBody>
                  <a:tcPr/>
                </a:tc>
                <a:tc>
                  <a:txBody>
                    <a:bodyPr/>
                    <a:lstStyle/>
                    <a:p>
                      <a:endParaRPr lang="en-US" dirty="0" smtClean="0"/>
                    </a:p>
                    <a:p>
                      <a:r>
                        <a:rPr lang="en-US" dirty="0" smtClean="0"/>
                        <a:t>$  9,362,375</a:t>
                      </a:r>
                      <a:endParaRPr lang="en-US" dirty="0"/>
                    </a:p>
                  </a:txBody>
                  <a:tcPr/>
                </a:tc>
              </a:tr>
              <a:tr h="617851">
                <a:tc>
                  <a:txBody>
                    <a:bodyPr/>
                    <a:lstStyle/>
                    <a:p>
                      <a:r>
                        <a:rPr lang="en-US" dirty="0" smtClean="0"/>
                        <a:t>Compensated Absences**</a:t>
                      </a:r>
                      <a:endParaRPr lang="en-US" dirty="0"/>
                    </a:p>
                  </a:txBody>
                  <a:tcPr/>
                </a:tc>
                <a:tc>
                  <a:txBody>
                    <a:bodyPr/>
                    <a:lstStyle/>
                    <a:p>
                      <a:endParaRPr lang="en-US" dirty="0" smtClean="0"/>
                    </a:p>
                    <a:p>
                      <a:r>
                        <a:rPr lang="en-US" dirty="0" smtClean="0"/>
                        <a:t>$     464,315</a:t>
                      </a:r>
                      <a:endParaRPr lang="en-US" dirty="0"/>
                    </a:p>
                  </a:txBody>
                  <a:tcPr/>
                </a:tc>
                <a:tc>
                  <a:txBody>
                    <a:bodyPr/>
                    <a:lstStyle/>
                    <a:p>
                      <a:endParaRPr lang="en-US" dirty="0" smtClean="0"/>
                    </a:p>
                    <a:p>
                      <a:r>
                        <a:rPr lang="en-US" dirty="0" smtClean="0"/>
                        <a:t>$    41,463</a:t>
                      </a:r>
                      <a:endParaRPr lang="en-US" dirty="0"/>
                    </a:p>
                  </a:txBody>
                  <a:tcPr/>
                </a:tc>
                <a:tc>
                  <a:txBody>
                    <a:bodyPr/>
                    <a:lstStyle/>
                    <a:p>
                      <a:endParaRPr lang="en-US" dirty="0"/>
                    </a:p>
                  </a:txBody>
                  <a:tcPr/>
                </a:tc>
                <a:tc>
                  <a:txBody>
                    <a:bodyPr/>
                    <a:lstStyle/>
                    <a:p>
                      <a:endParaRPr lang="en-US" dirty="0" smtClean="0"/>
                    </a:p>
                    <a:p>
                      <a:r>
                        <a:rPr lang="en-US" dirty="0" smtClean="0"/>
                        <a:t>$     505,778</a:t>
                      </a:r>
                      <a:endParaRPr lang="en-US" dirty="0"/>
                    </a:p>
                  </a:txBody>
                  <a:tcPr/>
                </a:tc>
              </a:tr>
              <a:tr h="599110">
                <a:tc>
                  <a:txBody>
                    <a:bodyPr/>
                    <a:lstStyle/>
                    <a:p>
                      <a:r>
                        <a:rPr lang="en-US" dirty="0" smtClean="0"/>
                        <a:t>Total</a:t>
                      </a:r>
                      <a:endParaRPr lang="en-US" dirty="0"/>
                    </a:p>
                  </a:txBody>
                  <a:tcPr/>
                </a:tc>
                <a:tc>
                  <a:txBody>
                    <a:bodyPr/>
                    <a:lstStyle/>
                    <a:p>
                      <a:r>
                        <a:rPr lang="en-US" dirty="0" smtClean="0"/>
                        <a:t>$63,582,664</a:t>
                      </a:r>
                      <a:endParaRPr lang="en-US" dirty="0"/>
                    </a:p>
                  </a:txBody>
                  <a:tcPr/>
                </a:tc>
                <a:tc>
                  <a:txBody>
                    <a:bodyPr/>
                    <a:lstStyle/>
                    <a:p>
                      <a:r>
                        <a:rPr lang="en-US" dirty="0" smtClean="0"/>
                        <a:t>$    41,463</a:t>
                      </a:r>
                      <a:endParaRPr lang="en-US" dirty="0"/>
                    </a:p>
                  </a:txBody>
                  <a:tcPr/>
                </a:tc>
                <a:tc>
                  <a:txBody>
                    <a:bodyPr/>
                    <a:lstStyle/>
                    <a:p>
                      <a:r>
                        <a:rPr lang="en-US" dirty="0" smtClean="0"/>
                        <a:t>$  2,540,974</a:t>
                      </a:r>
                      <a:endParaRPr lang="en-US" dirty="0"/>
                    </a:p>
                  </a:txBody>
                  <a:tcPr/>
                </a:tc>
                <a:tc>
                  <a:txBody>
                    <a:bodyPr/>
                    <a:lstStyle/>
                    <a:p>
                      <a:r>
                        <a:rPr lang="en-US" dirty="0" smtClean="0"/>
                        <a:t>$61,083,153</a:t>
                      </a:r>
                      <a:endParaRPr lang="en-US" dirty="0"/>
                    </a:p>
                  </a:txBody>
                  <a:tcPr/>
                </a:tc>
              </a:tr>
            </a:tbl>
          </a:graphicData>
        </a:graphic>
      </p:graphicFrame>
      <p:sp>
        <p:nvSpPr>
          <p:cNvPr id="4" name="TextBox 3"/>
          <p:cNvSpPr txBox="1"/>
          <p:nvPr/>
        </p:nvSpPr>
        <p:spPr>
          <a:xfrm>
            <a:off x="457200" y="5715000"/>
            <a:ext cx="8229600" cy="369332"/>
          </a:xfrm>
          <a:prstGeom prst="rect">
            <a:avLst/>
          </a:prstGeom>
          <a:noFill/>
        </p:spPr>
        <p:txBody>
          <a:bodyPr wrap="square" rtlCol="0">
            <a:spAutoFit/>
          </a:bodyPr>
          <a:lstStyle/>
          <a:p>
            <a:r>
              <a:rPr lang="en-US" dirty="0" smtClean="0"/>
              <a:t>** Required to be reported, per accounting rules.  Not debt owed.</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8153400" cy="990600"/>
          </a:xfrm>
        </p:spPr>
        <p:txBody>
          <a:bodyPr/>
          <a:lstStyle/>
          <a:p>
            <a:r>
              <a:rPr lang="en-US" b="1" dirty="0" smtClean="0">
                <a:solidFill>
                  <a:schemeClr val="tx1"/>
                </a:solidFill>
                <a:effectLst>
                  <a:reflection blurRad="6350" stA="60000" endA="900" endPos="58000" dir="5400000" sy="-100000" algn="bl" rotWithShape="0"/>
                </a:effectLst>
                <a:latin typeface="Century Gothic" pitchFamily="34" charset="0"/>
              </a:rPr>
              <a:t>ASB FUND</a:t>
            </a:r>
            <a:endParaRPr lang="en-US" b="1" dirty="0">
              <a:solidFill>
                <a:schemeClr val="tx1"/>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sz="quarter" idx="1"/>
          </p:nvPr>
        </p:nvSpPr>
        <p:spPr>
          <a:xfrm>
            <a:off x="612648" y="2286000"/>
            <a:ext cx="7769352" cy="3810000"/>
          </a:xfrm>
        </p:spPr>
        <p:txBody>
          <a:bodyPr>
            <a:normAutofit/>
          </a:bodyPr>
          <a:lstStyle/>
          <a:p>
            <a:pPr>
              <a:buNone/>
            </a:pPr>
            <a:endParaRPr lang="en-US" dirty="0" smtClean="0"/>
          </a:p>
          <a:p>
            <a:pPr>
              <a:buClr>
                <a:schemeClr val="tx2"/>
              </a:buClr>
              <a:buFont typeface="Wingdings" pitchFamily="2" charset="2"/>
              <a:buChar char="q"/>
            </a:pPr>
            <a:r>
              <a:rPr lang="en-US" dirty="0" smtClean="0"/>
              <a:t>  Beginning Fund Balance		$179,232</a:t>
            </a:r>
          </a:p>
          <a:p>
            <a:pPr>
              <a:buClr>
                <a:schemeClr val="tx2"/>
              </a:buClr>
              <a:buNone/>
            </a:pPr>
            <a:endParaRPr lang="en-US" sz="1400" dirty="0" smtClean="0"/>
          </a:p>
          <a:p>
            <a:pPr>
              <a:buClr>
                <a:schemeClr val="tx2"/>
              </a:buClr>
              <a:buFont typeface="Wingdings" pitchFamily="2" charset="2"/>
              <a:buChar char="q"/>
            </a:pPr>
            <a:r>
              <a:rPr lang="en-US" dirty="0" smtClean="0"/>
              <a:t>  Revenues				$290,259</a:t>
            </a:r>
          </a:p>
          <a:p>
            <a:pPr>
              <a:buClr>
                <a:schemeClr val="tx2"/>
              </a:buClr>
              <a:buNone/>
            </a:pPr>
            <a:endParaRPr lang="en-US" sz="1400" dirty="0" smtClean="0"/>
          </a:p>
          <a:p>
            <a:pPr>
              <a:buClr>
                <a:schemeClr val="tx2"/>
              </a:buClr>
              <a:buFont typeface="Wingdings" pitchFamily="2" charset="2"/>
              <a:buChar char="q"/>
            </a:pPr>
            <a:r>
              <a:rPr lang="en-US" dirty="0" smtClean="0"/>
              <a:t>  Expenditures				$264,915</a:t>
            </a:r>
            <a:endParaRPr lang="en-US" dirty="0"/>
          </a:p>
          <a:p>
            <a:pPr>
              <a:buClr>
                <a:schemeClr val="tx2"/>
              </a:buClr>
              <a:buNone/>
            </a:pPr>
            <a:endParaRPr lang="en-US" sz="1400" dirty="0" smtClean="0"/>
          </a:p>
          <a:p>
            <a:pPr>
              <a:buClr>
                <a:schemeClr val="tx2"/>
              </a:buClr>
              <a:buFont typeface="Wingdings" pitchFamily="2" charset="2"/>
              <a:buChar char="q"/>
            </a:pPr>
            <a:r>
              <a:rPr lang="en-US" dirty="0" smtClean="0"/>
              <a:t>  Ending Fund Balance		$204,576</a:t>
            </a:r>
          </a:p>
          <a:p>
            <a:endParaRPr lang="en-US" dirty="0"/>
          </a:p>
        </p:txBody>
      </p:sp>
      <p:sp>
        <p:nvSpPr>
          <p:cNvPr id="4" name="TextBox 3"/>
          <p:cNvSpPr txBox="1"/>
          <p:nvPr/>
        </p:nvSpPr>
        <p:spPr>
          <a:xfrm>
            <a:off x="762000" y="1600200"/>
            <a:ext cx="7696200"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solidFill>
                  <a:schemeClr val="tx1"/>
                </a:solidFill>
                <a:effectLst>
                  <a:reflection blurRad="6350" stA="60000" endA="900" endPos="58000" dir="5400000" sy="-100000" algn="bl" rotWithShape="0"/>
                </a:effectLst>
              </a:rPr>
              <a:t>TRANSPORTATION VEHICLE FUND</a:t>
            </a:r>
            <a:endParaRPr lang="en-US" dirty="0">
              <a:solidFill>
                <a:schemeClr val="tx1"/>
              </a:solidFill>
              <a:effectLst>
                <a:reflection blurRad="6350" stA="60000" endA="900" endPos="58000" dir="5400000" sy="-100000" algn="bl" rotWithShape="0"/>
              </a:effectLst>
            </a:endParaRPr>
          </a:p>
        </p:txBody>
      </p:sp>
      <p:sp>
        <p:nvSpPr>
          <p:cNvPr id="6" name="Content Placeholder 5"/>
          <p:cNvSpPr>
            <a:spLocks noGrp="1"/>
          </p:cNvSpPr>
          <p:nvPr>
            <p:ph sz="quarter" idx="1"/>
          </p:nvPr>
        </p:nvSpPr>
        <p:spPr>
          <a:xfrm>
            <a:off x="381000" y="2724329"/>
            <a:ext cx="8229600" cy="3505199"/>
          </a:xfrm>
        </p:spPr>
        <p:txBody>
          <a:bodyPr>
            <a:normAutofit lnSpcReduction="10000"/>
          </a:bodyPr>
          <a:lstStyle/>
          <a:p>
            <a:pPr>
              <a:buNone/>
            </a:pPr>
            <a:endParaRPr lang="en-US" dirty="0" smtClean="0"/>
          </a:p>
          <a:p>
            <a:pPr>
              <a:buClr>
                <a:schemeClr val="tx2"/>
              </a:buClr>
              <a:buFont typeface="Wingdings" pitchFamily="2" charset="2"/>
              <a:buChar char="q"/>
            </a:pPr>
            <a:r>
              <a:rPr lang="en-US" dirty="0" smtClean="0"/>
              <a:t>  Beginning Fund Balance		$3,043,633</a:t>
            </a:r>
          </a:p>
          <a:p>
            <a:pPr>
              <a:buClr>
                <a:schemeClr val="tx2"/>
              </a:buClr>
              <a:buNone/>
            </a:pPr>
            <a:endParaRPr lang="en-US" sz="1400" dirty="0" smtClean="0"/>
          </a:p>
          <a:p>
            <a:pPr>
              <a:buClr>
                <a:schemeClr val="tx2"/>
              </a:buClr>
              <a:buFont typeface="Wingdings" pitchFamily="2" charset="2"/>
              <a:buChar char="q"/>
            </a:pPr>
            <a:r>
              <a:rPr lang="en-US" dirty="0" smtClean="0"/>
              <a:t>  Revenues				$1,097,003</a:t>
            </a:r>
          </a:p>
          <a:p>
            <a:pPr>
              <a:buClr>
                <a:schemeClr val="tx2"/>
              </a:buClr>
              <a:buNone/>
            </a:pPr>
            <a:endParaRPr lang="en-US" sz="1400" dirty="0" smtClean="0"/>
          </a:p>
          <a:p>
            <a:pPr>
              <a:buClr>
                <a:schemeClr val="tx2"/>
              </a:buClr>
              <a:buFont typeface="Wingdings" pitchFamily="2" charset="2"/>
              <a:buChar char="q"/>
            </a:pPr>
            <a:r>
              <a:rPr lang="en-US" dirty="0" smtClean="0"/>
              <a:t>  Expenditures				$1,602,787</a:t>
            </a:r>
          </a:p>
          <a:p>
            <a:pPr>
              <a:buClr>
                <a:schemeClr val="tx2"/>
              </a:buClr>
              <a:buNone/>
            </a:pPr>
            <a:endParaRPr lang="en-US" sz="1400" dirty="0" smtClean="0"/>
          </a:p>
          <a:p>
            <a:pPr>
              <a:buClr>
                <a:schemeClr val="tx2"/>
              </a:buClr>
              <a:buFont typeface="Wingdings" pitchFamily="2" charset="2"/>
              <a:buChar char="q"/>
            </a:pPr>
            <a:r>
              <a:rPr lang="en-US" dirty="0" smtClean="0"/>
              <a:t>  Ending Fund Balance		$2,537,847</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Fund Balance Summary</a:t>
            </a:r>
            <a:endParaRPr lang="en-US" dirty="0"/>
          </a:p>
        </p:txBody>
      </p:sp>
      <p:sp>
        <p:nvSpPr>
          <p:cNvPr id="3" name="Content Placeholder 2"/>
          <p:cNvSpPr>
            <a:spLocks noGrp="1"/>
          </p:cNvSpPr>
          <p:nvPr>
            <p:ph sz="quarter" idx="1"/>
          </p:nvPr>
        </p:nvSpPr>
        <p:spPr/>
        <p:txBody>
          <a:bodyPr/>
          <a:lstStyle/>
          <a:p>
            <a:r>
              <a:rPr lang="en-US" dirty="0" smtClean="0"/>
              <a:t>History of total fund balance at year-end and the percentage of budgeted expenditures</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60039345"/>
              </p:ext>
            </p:extLst>
          </p:nvPr>
        </p:nvGraphicFramePr>
        <p:xfrm>
          <a:off x="990600" y="2895600"/>
          <a:ext cx="7391400" cy="3362960"/>
        </p:xfrm>
        <a:graphic>
          <a:graphicData uri="http://schemas.openxmlformats.org/drawingml/2006/table">
            <a:tbl>
              <a:tblPr firstRow="1" bandRow="1">
                <a:tableStyleId>{5C22544A-7EE6-4342-B048-85BDC9FD1C3A}</a:tableStyleId>
              </a:tblPr>
              <a:tblGrid>
                <a:gridCol w="1447800"/>
                <a:gridCol w="1981200"/>
                <a:gridCol w="1905000"/>
                <a:gridCol w="2057400"/>
              </a:tblGrid>
              <a:tr h="396240">
                <a:tc>
                  <a:txBody>
                    <a:bodyPr/>
                    <a:lstStyle/>
                    <a:p>
                      <a:pPr algn="ctr"/>
                      <a:r>
                        <a:rPr lang="en-US" dirty="0" smtClean="0"/>
                        <a:t>Year Ended</a:t>
                      </a:r>
                      <a:endParaRPr lang="en-US" dirty="0"/>
                    </a:p>
                  </a:txBody>
                  <a:tcPr/>
                </a:tc>
                <a:tc>
                  <a:txBody>
                    <a:bodyPr/>
                    <a:lstStyle/>
                    <a:p>
                      <a:pPr algn="ctr"/>
                      <a:r>
                        <a:rPr lang="en-US" dirty="0" smtClean="0"/>
                        <a:t>% of Expenditures</a:t>
                      </a:r>
                      <a:endParaRPr lang="en-US" dirty="0"/>
                    </a:p>
                  </a:txBody>
                  <a:tcPr/>
                </a:tc>
                <a:tc>
                  <a:txBody>
                    <a:bodyPr/>
                    <a:lstStyle/>
                    <a:p>
                      <a:pPr algn="ctr"/>
                      <a:r>
                        <a:rPr lang="en-US" dirty="0" smtClean="0"/>
                        <a:t>Budget</a:t>
                      </a:r>
                      <a:endParaRPr lang="en-US" dirty="0"/>
                    </a:p>
                  </a:txBody>
                  <a:tcPr/>
                </a:tc>
                <a:tc>
                  <a:txBody>
                    <a:bodyPr/>
                    <a:lstStyle/>
                    <a:p>
                      <a:pPr algn="ctr"/>
                      <a:r>
                        <a:rPr lang="en-US" dirty="0" smtClean="0"/>
                        <a:t>Total Fund</a:t>
                      </a:r>
                      <a:r>
                        <a:rPr lang="en-US" baseline="0" dirty="0" smtClean="0"/>
                        <a:t> Balance</a:t>
                      </a:r>
                      <a:endParaRPr lang="en-US" dirty="0"/>
                    </a:p>
                  </a:txBody>
                  <a:tcPr/>
                </a:tc>
              </a:tr>
              <a:tr h="370840">
                <a:tc>
                  <a:txBody>
                    <a:bodyPr/>
                    <a:lstStyle/>
                    <a:p>
                      <a:pPr algn="ctr" fontAlgn="b"/>
                      <a:r>
                        <a:rPr lang="en-US" sz="1200" b="0" i="0" u="none" strike="noStrike" dirty="0">
                          <a:effectLst/>
                          <a:latin typeface="Arial"/>
                        </a:rPr>
                        <a:t>2011</a:t>
                      </a:r>
                    </a:p>
                  </a:txBody>
                  <a:tcPr marL="9525" marR="9525" marT="9525" marB="0" anchor="b"/>
                </a:tc>
                <a:tc>
                  <a:txBody>
                    <a:bodyPr/>
                    <a:lstStyle/>
                    <a:p>
                      <a:pPr algn="ctr" fontAlgn="b"/>
                      <a:r>
                        <a:rPr lang="en-US" sz="1200" b="0" i="0" u="none" strike="noStrike" dirty="0">
                          <a:effectLst/>
                          <a:latin typeface="Arial"/>
                        </a:rPr>
                        <a:t>11.8%</a:t>
                      </a:r>
                    </a:p>
                  </a:txBody>
                  <a:tcPr marL="9525" marR="9525" marT="9525" marB="0" anchor="b"/>
                </a:tc>
                <a:tc>
                  <a:txBody>
                    <a:bodyPr/>
                    <a:lstStyle/>
                    <a:p>
                      <a:pPr algn="r" fontAlgn="b"/>
                      <a:r>
                        <a:rPr lang="en-US" sz="1200" b="0" i="0" u="none" strike="noStrike" dirty="0">
                          <a:effectLst/>
                          <a:latin typeface="Arial"/>
                        </a:rPr>
                        <a:t> $    20,707,518.00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2,436,449.00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dirty="0">
                          <a:effectLst/>
                          <a:latin typeface="Arial"/>
                        </a:rPr>
                        <a:t> $    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a:t>
                      </a:r>
                      <a:r>
                        <a:rPr lang="en-US" sz="1200" b="0" i="0" u="none" strike="noStrike" dirty="0">
                          <a:effectLst/>
                          <a:latin typeface="Arial"/>
                        </a:rPr>
                        <a:t>2,967,227.00 </a:t>
                      </a:r>
                    </a:p>
                  </a:txBody>
                  <a:tcPr marL="9525" marR="9525" marT="9525" marB="0" anchor="b"/>
                </a:tc>
              </a:tr>
              <a:tr h="370840">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2,515,483.00 </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25,016,430.00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2016</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9.5%</a:t>
                      </a:r>
                    </a:p>
                  </a:txBody>
                  <a:tcPr marL="9525" marR="9525" marT="9525" marB="0" anchor="b"/>
                </a:tc>
                <a:tc>
                  <a:txBody>
                    <a:bodyPr/>
                    <a:lstStyle/>
                    <a:p>
                      <a:pPr algn="r" fontAlgn="b"/>
                      <a:r>
                        <a:rPr lang="en-US" sz="1200" b="0" i="0" u="none" strike="noStrike" dirty="0" smtClean="0">
                          <a:effectLst/>
                          <a:latin typeface="Arial"/>
                        </a:rPr>
                        <a:t>$  28,233,915.00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2,676,560.00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2017</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9.1%</a:t>
                      </a:r>
                    </a:p>
                  </a:txBody>
                  <a:tcPr marL="9525" marR="9525" marT="9525" marB="0" anchor="b"/>
                </a:tc>
                <a:tc>
                  <a:txBody>
                    <a:bodyPr/>
                    <a:lstStyle/>
                    <a:p>
                      <a:pPr algn="r" fontAlgn="b"/>
                      <a:r>
                        <a:rPr lang="en-US" sz="1200" b="0" i="0" u="none" strike="noStrike" dirty="0" smtClean="0">
                          <a:effectLst/>
                          <a:latin typeface="Arial"/>
                        </a:rPr>
                        <a:t>$  30,270,375.00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2,764,560.00</a:t>
                      </a:r>
                      <a:endParaRPr lang="en-US" sz="1200" b="0" i="0" u="none" strike="noStrike" dirty="0">
                        <a:effectLst/>
                        <a:latin typeface="Arial"/>
                      </a:endParaRPr>
                    </a:p>
                  </a:txBody>
                  <a:tcPr marL="9525" marR="9525" marT="9525" marB="0" anchor="b"/>
                </a:tc>
              </a:tr>
              <a:tr h="370840">
                <a:tc>
                  <a:txBody>
                    <a:bodyPr/>
                    <a:lstStyle/>
                    <a:p>
                      <a:pPr algn="ctr" fontAlgn="b"/>
                      <a:r>
                        <a:rPr lang="en-US" sz="1200" b="0" i="0" u="none" strike="noStrike" dirty="0" smtClean="0">
                          <a:effectLst/>
                          <a:latin typeface="Arial"/>
                        </a:rPr>
                        <a:t>2018</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7.9%</a:t>
                      </a:r>
                    </a:p>
                  </a:txBody>
                  <a:tcPr marL="9525" marR="9525" marT="9525" marB="0" anchor="b"/>
                </a:tc>
                <a:tc>
                  <a:txBody>
                    <a:bodyPr/>
                    <a:lstStyle/>
                    <a:p>
                      <a:pPr algn="r" fontAlgn="b"/>
                      <a:r>
                        <a:rPr lang="en-US" sz="1200" b="0" i="0" u="none" strike="noStrike" dirty="0" smtClean="0">
                          <a:effectLst/>
                          <a:latin typeface="Arial"/>
                        </a:rPr>
                        <a:t>$  33,573,646.00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2,636,629.00</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Balance/Enrollment</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291237740"/>
              </p:ext>
            </p:extLst>
          </p:nvPr>
        </p:nvGraphicFramePr>
        <p:xfrm>
          <a:off x="457200" y="1676399"/>
          <a:ext cx="7620000" cy="4851692"/>
        </p:xfrm>
        <a:graphic>
          <a:graphicData uri="http://schemas.openxmlformats.org/drawingml/2006/table">
            <a:tbl>
              <a:tblPr firstRow="1" bandRow="1">
                <a:tableStyleId>{5C22544A-7EE6-4342-B048-85BDC9FD1C3A}</a:tableStyleId>
              </a:tblPr>
              <a:tblGrid>
                <a:gridCol w="2667000"/>
                <a:gridCol w="2413000"/>
                <a:gridCol w="2540000"/>
              </a:tblGrid>
              <a:tr h="428315">
                <a:tc>
                  <a:txBody>
                    <a:bodyPr/>
                    <a:lstStyle/>
                    <a:p>
                      <a:endParaRPr lang="en-US" dirty="0"/>
                    </a:p>
                  </a:txBody>
                  <a:tcPr/>
                </a:tc>
                <a:tc>
                  <a:txBody>
                    <a:bodyPr/>
                    <a:lstStyle/>
                    <a:p>
                      <a:r>
                        <a:rPr lang="en-US" dirty="0" smtClean="0"/>
                        <a:t>August 31, 2018</a:t>
                      </a:r>
                      <a:endParaRPr lang="en-US" dirty="0"/>
                    </a:p>
                  </a:txBody>
                  <a:tcPr/>
                </a:tc>
                <a:tc>
                  <a:txBody>
                    <a:bodyPr/>
                    <a:lstStyle/>
                    <a:p>
                      <a:r>
                        <a:rPr lang="en-US" dirty="0" smtClean="0"/>
                        <a:t>August 31, 2017</a:t>
                      </a:r>
                      <a:endParaRPr lang="en-US" dirty="0"/>
                    </a:p>
                  </a:txBody>
                  <a:tcPr/>
                </a:tc>
              </a:tr>
              <a:tr h="552417">
                <a:tc>
                  <a:txBody>
                    <a:bodyPr/>
                    <a:lstStyle/>
                    <a:p>
                      <a:r>
                        <a:rPr lang="en-US" dirty="0" smtClean="0"/>
                        <a:t>Total Ending Fund Bal</a:t>
                      </a:r>
                      <a:endParaRPr lang="en-US" dirty="0"/>
                    </a:p>
                  </a:txBody>
                  <a:tcPr/>
                </a:tc>
                <a:tc>
                  <a:txBody>
                    <a:bodyPr/>
                    <a:lstStyle/>
                    <a:p>
                      <a:pPr algn="ctr"/>
                      <a:r>
                        <a:rPr lang="en-US" dirty="0" smtClean="0"/>
                        <a:t>$2,636,629</a:t>
                      </a:r>
                      <a:endParaRPr lang="en-US" dirty="0"/>
                    </a:p>
                  </a:txBody>
                  <a:tcPr/>
                </a:tc>
                <a:tc>
                  <a:txBody>
                    <a:bodyPr/>
                    <a:lstStyle/>
                    <a:p>
                      <a:pPr algn="ctr"/>
                      <a:r>
                        <a:rPr lang="en-US" dirty="0" smtClean="0"/>
                        <a:t>$2,764,569</a:t>
                      </a:r>
                      <a:endParaRPr lang="en-US" dirty="0"/>
                    </a:p>
                  </a:txBody>
                  <a:tcPr/>
                </a:tc>
              </a:tr>
              <a:tr h="365760">
                <a:tc>
                  <a:txBody>
                    <a:bodyPr/>
                    <a:lstStyle/>
                    <a:p>
                      <a:r>
                        <a:rPr lang="en-US" sz="1400" dirty="0" smtClean="0"/>
                        <a:t>Restricted for </a:t>
                      </a:r>
                      <a:r>
                        <a:rPr lang="en-US" sz="1400" dirty="0" err="1" smtClean="0"/>
                        <a:t>Pgm</a:t>
                      </a:r>
                      <a:r>
                        <a:rPr lang="en-US" sz="1400" dirty="0" smtClean="0"/>
                        <a:t> Carryover</a:t>
                      </a:r>
                      <a:endParaRPr lang="en-US" sz="1400" dirty="0"/>
                    </a:p>
                  </a:txBody>
                  <a:tcPr/>
                </a:tc>
                <a:tc>
                  <a:txBody>
                    <a:bodyPr/>
                    <a:lstStyle/>
                    <a:p>
                      <a:pPr algn="ctr"/>
                      <a:r>
                        <a:rPr lang="en-US" dirty="0" smtClean="0"/>
                        <a:t>$       6,406</a:t>
                      </a:r>
                      <a:endParaRPr lang="en-US" dirty="0"/>
                    </a:p>
                  </a:txBody>
                  <a:tcPr/>
                </a:tc>
                <a:tc>
                  <a:txBody>
                    <a:bodyPr/>
                    <a:lstStyle/>
                    <a:p>
                      <a:pPr algn="ctr"/>
                      <a:r>
                        <a:rPr lang="en-US" dirty="0" smtClean="0"/>
                        <a:t>$       9,906</a:t>
                      </a:r>
                      <a:endParaRPr lang="en-US" dirty="0"/>
                    </a:p>
                  </a:txBody>
                  <a:tcPr/>
                </a:tc>
              </a:tr>
              <a:tr h="365760">
                <a:tc>
                  <a:txBody>
                    <a:bodyPr/>
                    <a:lstStyle/>
                    <a:p>
                      <a:r>
                        <a:rPr lang="en-US" sz="1400" dirty="0" err="1" smtClean="0"/>
                        <a:t>Nonspendable</a:t>
                      </a:r>
                      <a:r>
                        <a:rPr lang="en-US" sz="1400" dirty="0" smtClean="0"/>
                        <a:t> for Prepaid</a:t>
                      </a:r>
                      <a:r>
                        <a:rPr lang="en-US" sz="1400" baseline="0" dirty="0" smtClean="0"/>
                        <a:t> </a:t>
                      </a:r>
                      <a:r>
                        <a:rPr lang="en-US" sz="1400" baseline="0" dirty="0" err="1" smtClean="0"/>
                        <a:t>Exp</a:t>
                      </a:r>
                      <a:endParaRPr lang="en-US" sz="1400" dirty="0"/>
                    </a:p>
                  </a:txBody>
                  <a:tcPr/>
                </a:tc>
                <a:tc>
                  <a:txBody>
                    <a:bodyPr/>
                    <a:lstStyle/>
                    <a:p>
                      <a:pPr algn="ctr"/>
                      <a:r>
                        <a:rPr lang="en-US" dirty="0" smtClean="0"/>
                        <a:t>$   219,904</a:t>
                      </a:r>
                      <a:endParaRPr lang="en-US" dirty="0"/>
                    </a:p>
                  </a:txBody>
                  <a:tcPr/>
                </a:tc>
                <a:tc>
                  <a:txBody>
                    <a:bodyPr/>
                    <a:lstStyle/>
                    <a:p>
                      <a:pPr algn="ctr"/>
                      <a:r>
                        <a:rPr lang="en-US" dirty="0" smtClean="0"/>
                        <a:t>$   233,717</a:t>
                      </a:r>
                      <a:endParaRPr lang="en-US" dirty="0"/>
                    </a:p>
                  </a:txBody>
                  <a:tcPr/>
                </a:tc>
              </a:tr>
              <a:tr h="365760">
                <a:tc>
                  <a:txBody>
                    <a:bodyPr/>
                    <a:lstStyle/>
                    <a:p>
                      <a:r>
                        <a:rPr lang="en-US" sz="1400" dirty="0" smtClean="0"/>
                        <a:t>Assigned</a:t>
                      </a:r>
                      <a:r>
                        <a:rPr lang="en-US" sz="1400" baseline="0" dirty="0" smtClean="0"/>
                        <a:t> for Building/</a:t>
                      </a:r>
                      <a:r>
                        <a:rPr lang="en-US" sz="1400" baseline="0" dirty="0" err="1" smtClean="0"/>
                        <a:t>Dept</a:t>
                      </a:r>
                      <a:r>
                        <a:rPr lang="en-US" sz="1400" baseline="0" dirty="0" smtClean="0"/>
                        <a:t> CO</a:t>
                      </a:r>
                      <a:endParaRPr lang="en-US" sz="1400" dirty="0"/>
                    </a:p>
                  </a:txBody>
                  <a:tcPr/>
                </a:tc>
                <a:tc>
                  <a:txBody>
                    <a:bodyPr/>
                    <a:lstStyle/>
                    <a:p>
                      <a:pPr algn="ctr"/>
                      <a:r>
                        <a:rPr lang="en-US" dirty="0" smtClean="0"/>
                        <a:t>$ </a:t>
                      </a:r>
                      <a:r>
                        <a:rPr lang="en-US" baseline="0" dirty="0" smtClean="0"/>
                        <a:t> </a:t>
                      </a:r>
                      <a:r>
                        <a:rPr lang="en-US" dirty="0" smtClean="0"/>
                        <a:t> 122,836</a:t>
                      </a:r>
                      <a:endParaRPr lang="en-US" dirty="0"/>
                    </a:p>
                  </a:txBody>
                  <a:tcPr/>
                </a:tc>
                <a:tc>
                  <a:txBody>
                    <a:bodyPr/>
                    <a:lstStyle/>
                    <a:p>
                      <a:pPr algn="ctr"/>
                      <a:r>
                        <a:rPr lang="en-US" dirty="0" smtClean="0"/>
                        <a:t>$ </a:t>
                      </a:r>
                      <a:r>
                        <a:rPr lang="en-US" baseline="0" dirty="0" smtClean="0"/>
                        <a:t> </a:t>
                      </a:r>
                      <a:r>
                        <a:rPr lang="en-US" dirty="0" smtClean="0"/>
                        <a:t> 156,751</a:t>
                      </a:r>
                      <a:endParaRPr lang="en-US" dirty="0"/>
                    </a:p>
                  </a:txBody>
                  <a:tcPr/>
                </a:tc>
              </a:tr>
              <a:tr h="365760">
                <a:tc>
                  <a:txBody>
                    <a:bodyPr/>
                    <a:lstStyle/>
                    <a:p>
                      <a:r>
                        <a:rPr lang="en-US" dirty="0" smtClean="0"/>
                        <a:t>Unassigned</a:t>
                      </a:r>
                      <a:r>
                        <a:rPr lang="en-US" baseline="0" dirty="0" smtClean="0"/>
                        <a:t> Fund Bal</a:t>
                      </a:r>
                      <a:endParaRPr lang="en-US" dirty="0"/>
                    </a:p>
                  </a:txBody>
                  <a:tcPr/>
                </a:tc>
                <a:tc>
                  <a:txBody>
                    <a:bodyPr/>
                    <a:lstStyle/>
                    <a:p>
                      <a:pPr algn="ctr"/>
                      <a:r>
                        <a:rPr lang="en-US" dirty="0" smtClean="0"/>
                        <a:t>$2,287,483</a:t>
                      </a:r>
                      <a:endParaRPr lang="en-US" dirty="0"/>
                    </a:p>
                  </a:txBody>
                  <a:tcPr/>
                </a:tc>
                <a:tc>
                  <a:txBody>
                    <a:bodyPr/>
                    <a:lstStyle/>
                    <a:p>
                      <a:pPr algn="ctr"/>
                      <a:r>
                        <a:rPr lang="en-US" dirty="0" smtClean="0"/>
                        <a:t>$2,364,569</a:t>
                      </a:r>
                      <a:endParaRPr lang="en-US" dirty="0"/>
                    </a:p>
                  </a:txBody>
                  <a:tcPr/>
                </a:tc>
              </a:tr>
              <a:tr h="579120">
                <a:tc>
                  <a:txBody>
                    <a:bodyPr/>
                    <a:lstStyle/>
                    <a:p>
                      <a:pPr algn="l"/>
                      <a:r>
                        <a:rPr lang="en-US" sz="1600" baseline="0" dirty="0" smtClean="0"/>
                        <a:t>Unreserved FB Decrease                                                  16-17 to 17-18</a:t>
                      </a:r>
                      <a:endParaRPr lang="en-US" sz="1600" dirty="0"/>
                    </a:p>
                  </a:txBody>
                  <a:tcPr/>
                </a:tc>
                <a:tc>
                  <a:txBody>
                    <a:bodyPr/>
                    <a:lstStyle/>
                    <a:p>
                      <a:pPr algn="ctr"/>
                      <a:r>
                        <a:rPr lang="en-US" dirty="0" smtClean="0"/>
                        <a:t>($    77,086)</a:t>
                      </a:r>
                      <a:endParaRPr lang="en-US" dirty="0"/>
                    </a:p>
                  </a:txBody>
                  <a:tcPr/>
                </a:tc>
                <a:tc>
                  <a:txBody>
                    <a:bodyPr/>
                    <a:lstStyle/>
                    <a:p>
                      <a:pPr algn="ctr"/>
                      <a:endParaRPr lang="en-US" dirty="0"/>
                    </a:p>
                  </a:txBody>
                  <a:tcPr/>
                </a:tc>
              </a:tr>
              <a:tr h="365760">
                <a:tc>
                  <a:txBody>
                    <a:bodyPr/>
                    <a:lstStyle/>
                    <a:p>
                      <a:endParaRPr lang="en-US" sz="1600" dirty="0"/>
                    </a:p>
                  </a:txBody>
                  <a:tcPr/>
                </a:tc>
                <a:tc>
                  <a:txBody>
                    <a:bodyPr/>
                    <a:lstStyle/>
                    <a:p>
                      <a:endParaRPr lang="en-US" dirty="0"/>
                    </a:p>
                  </a:txBody>
                  <a:tcPr/>
                </a:tc>
                <a:tc>
                  <a:txBody>
                    <a:bodyPr/>
                    <a:lstStyle/>
                    <a:p>
                      <a:endParaRPr lang="en-US" dirty="0"/>
                    </a:p>
                  </a:txBody>
                  <a:tcPr/>
                </a:tc>
              </a:tr>
              <a:tr h="365760">
                <a:tc>
                  <a:txBody>
                    <a:bodyPr/>
                    <a:lstStyle/>
                    <a:p>
                      <a:r>
                        <a:rPr lang="en-US" sz="1600" dirty="0" smtClean="0"/>
                        <a:t>Budgeted</a:t>
                      </a:r>
                      <a:r>
                        <a:rPr lang="en-US" sz="1600" baseline="0" dirty="0" smtClean="0"/>
                        <a:t> </a:t>
                      </a:r>
                      <a:r>
                        <a:rPr lang="en-US" sz="1600" baseline="0" dirty="0" err="1" smtClean="0"/>
                        <a:t>Inc</a:t>
                      </a:r>
                      <a:r>
                        <a:rPr lang="en-US" sz="1600" baseline="0" dirty="0" smtClean="0"/>
                        <a:t>/(Dec) in FB</a:t>
                      </a:r>
                      <a:endParaRPr lang="en-US" sz="1600" dirty="0"/>
                    </a:p>
                  </a:txBody>
                  <a:tcPr/>
                </a:tc>
                <a:tc>
                  <a:txBody>
                    <a:bodyPr/>
                    <a:lstStyle/>
                    <a:p>
                      <a:pPr algn="ctr"/>
                      <a:r>
                        <a:rPr lang="en-US" dirty="0" smtClean="0"/>
                        <a:t>($     91,708)</a:t>
                      </a:r>
                      <a:endParaRPr lang="en-US" dirty="0"/>
                    </a:p>
                  </a:txBody>
                  <a:tcPr/>
                </a:tc>
                <a:tc>
                  <a:txBody>
                    <a:bodyPr/>
                    <a:lstStyle/>
                    <a:p>
                      <a:pPr algn="ctr"/>
                      <a:r>
                        <a:rPr lang="en-US" dirty="0" smtClean="0"/>
                        <a:t>($  197,531)</a:t>
                      </a:r>
                      <a:endParaRPr lang="en-US" dirty="0"/>
                    </a:p>
                  </a:txBody>
                  <a:tcPr/>
                </a:tc>
              </a:tr>
              <a:tr h="365760">
                <a:tc>
                  <a:txBody>
                    <a:bodyPr/>
                    <a:lstStyle/>
                    <a:p>
                      <a:r>
                        <a:rPr lang="en-US" sz="1600" dirty="0" smtClean="0"/>
                        <a:t>Actual </a:t>
                      </a:r>
                      <a:r>
                        <a:rPr lang="en-US" sz="1600" dirty="0" err="1" smtClean="0"/>
                        <a:t>Inc</a:t>
                      </a:r>
                      <a:r>
                        <a:rPr lang="en-US" sz="1600" dirty="0" smtClean="0"/>
                        <a:t>/(Dec) in FB</a:t>
                      </a:r>
                      <a:endParaRPr lang="en-US" sz="1600" dirty="0"/>
                    </a:p>
                  </a:txBody>
                  <a:tcPr/>
                </a:tc>
                <a:tc>
                  <a:txBody>
                    <a:bodyPr/>
                    <a:lstStyle/>
                    <a:p>
                      <a:pPr algn="ctr"/>
                      <a:r>
                        <a:rPr lang="en-US" dirty="0" smtClean="0"/>
                        <a:t>($</a:t>
                      </a:r>
                      <a:r>
                        <a:rPr lang="en-US" baseline="0" dirty="0" smtClean="0"/>
                        <a:t>   </a:t>
                      </a:r>
                      <a:r>
                        <a:rPr lang="en-US" dirty="0" smtClean="0"/>
                        <a:t>127,940)</a:t>
                      </a:r>
                      <a:endParaRPr lang="en-US" dirty="0"/>
                    </a:p>
                  </a:txBody>
                  <a:tcPr/>
                </a:tc>
                <a:tc>
                  <a:txBody>
                    <a:bodyPr/>
                    <a:lstStyle/>
                    <a:p>
                      <a:pPr algn="ctr"/>
                      <a:r>
                        <a:rPr lang="en-US" dirty="0" smtClean="0"/>
                        <a:t>$     88,009</a:t>
                      </a:r>
                      <a:endParaRPr lang="en-US" dirty="0"/>
                    </a:p>
                  </a:txBody>
                  <a:tcPr/>
                </a:tc>
              </a:tr>
              <a:tr h="365760">
                <a:tc>
                  <a:txBody>
                    <a:bodyPr/>
                    <a:lstStyle/>
                    <a:p>
                      <a:r>
                        <a:rPr lang="en-US" sz="1600" baseline="0" dirty="0" smtClean="0"/>
                        <a:t>Budgeted Enrollment</a:t>
                      </a:r>
                      <a:endParaRPr lang="en-US" sz="1600" dirty="0"/>
                    </a:p>
                  </a:txBody>
                  <a:tcPr/>
                </a:tc>
                <a:tc>
                  <a:txBody>
                    <a:bodyPr/>
                    <a:lstStyle/>
                    <a:p>
                      <a:pPr algn="ctr"/>
                      <a:r>
                        <a:rPr lang="en-US" dirty="0" smtClean="0"/>
                        <a:t>2,389</a:t>
                      </a:r>
                      <a:endParaRPr lang="en-US" dirty="0"/>
                    </a:p>
                  </a:txBody>
                  <a:tcPr/>
                </a:tc>
                <a:tc>
                  <a:txBody>
                    <a:bodyPr/>
                    <a:lstStyle/>
                    <a:p>
                      <a:pPr algn="ctr"/>
                      <a:r>
                        <a:rPr lang="en-US" dirty="0" smtClean="0"/>
                        <a:t>2,363</a:t>
                      </a:r>
                      <a:endParaRPr lang="en-US" dirty="0"/>
                    </a:p>
                  </a:txBody>
                  <a:tcPr/>
                </a:tc>
              </a:tr>
              <a:tr h="365760">
                <a:tc>
                  <a:txBody>
                    <a:bodyPr/>
                    <a:lstStyle/>
                    <a:p>
                      <a:r>
                        <a:rPr lang="en-US" sz="1600" dirty="0" smtClean="0"/>
                        <a:t>Actual Enrollment</a:t>
                      </a:r>
                      <a:endParaRPr lang="en-US" sz="1600" dirty="0"/>
                    </a:p>
                  </a:txBody>
                  <a:tcPr/>
                </a:tc>
                <a:tc>
                  <a:txBody>
                    <a:bodyPr/>
                    <a:lstStyle/>
                    <a:p>
                      <a:pPr algn="ctr"/>
                      <a:r>
                        <a:rPr lang="en-US" dirty="0" smtClean="0"/>
                        <a:t>2,419.06</a:t>
                      </a:r>
                      <a:endParaRPr lang="en-US" dirty="0"/>
                    </a:p>
                  </a:txBody>
                  <a:tcPr/>
                </a:tc>
                <a:tc>
                  <a:txBody>
                    <a:bodyPr/>
                    <a:lstStyle/>
                    <a:p>
                      <a:pPr algn="ctr"/>
                      <a:r>
                        <a:rPr lang="en-US" dirty="0" smtClean="0"/>
                        <a:t>2,362.69</a:t>
                      </a: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Items </a:t>
            </a:r>
            <a:r>
              <a:rPr lang="en-US" sz="2800" dirty="0" smtClean="0"/>
              <a:t>Directly Affecting Total Fund Balance</a:t>
            </a:r>
            <a:endParaRPr lang="en-US" sz="2800"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702519028"/>
              </p:ext>
            </p:extLst>
          </p:nvPr>
        </p:nvGraphicFramePr>
        <p:xfrm>
          <a:off x="457200" y="1676401"/>
          <a:ext cx="8077200" cy="4170907"/>
        </p:xfrm>
        <a:graphic>
          <a:graphicData uri="http://schemas.openxmlformats.org/drawingml/2006/table">
            <a:tbl>
              <a:tblPr firstRow="1" bandRow="1">
                <a:tableStyleId>{5C22544A-7EE6-4342-B048-85BDC9FD1C3A}</a:tableStyleId>
              </a:tblPr>
              <a:tblGrid>
                <a:gridCol w="5758003"/>
                <a:gridCol w="2319197"/>
              </a:tblGrid>
              <a:tr h="343320">
                <a:tc>
                  <a:txBody>
                    <a:bodyPr/>
                    <a:lstStyle/>
                    <a:p>
                      <a:r>
                        <a:rPr lang="en-US" sz="1200" dirty="0" smtClean="0"/>
                        <a:t>Item/Description</a:t>
                      </a:r>
                      <a:endParaRPr lang="en-US" sz="1200" dirty="0"/>
                    </a:p>
                  </a:txBody>
                  <a:tcPr/>
                </a:tc>
                <a:tc>
                  <a:txBody>
                    <a:bodyPr/>
                    <a:lstStyle/>
                    <a:p>
                      <a:endParaRPr lang="en-US" sz="1200" dirty="0"/>
                    </a:p>
                  </a:txBody>
                  <a:tcPr/>
                </a:tc>
              </a:tr>
              <a:tr h="286100">
                <a:tc>
                  <a:txBody>
                    <a:bodyPr/>
                    <a:lstStyle/>
                    <a:p>
                      <a:r>
                        <a:rPr lang="en-US" sz="1200" b="0" baseline="0" dirty="0" smtClean="0"/>
                        <a:t>Unbudgeted </a:t>
                      </a:r>
                      <a:r>
                        <a:rPr lang="en-US" sz="1200" b="0" baseline="0" dirty="0" smtClean="0"/>
                        <a:t>Settlement/Certificated Staff Salary and Benefits</a:t>
                      </a:r>
                      <a:endParaRPr lang="en-US" sz="1200" b="0" dirty="0"/>
                    </a:p>
                  </a:txBody>
                  <a:tcPr/>
                </a:tc>
                <a:tc>
                  <a:txBody>
                    <a:bodyPr/>
                    <a:lstStyle/>
                    <a:p>
                      <a:pPr algn="ctr"/>
                      <a:r>
                        <a:rPr lang="en-US" sz="1200" dirty="0" smtClean="0"/>
                        <a:t>($  </a:t>
                      </a:r>
                      <a:r>
                        <a:rPr lang="en-US" sz="1200" dirty="0" smtClean="0"/>
                        <a:t> 67,000</a:t>
                      </a:r>
                      <a:r>
                        <a:rPr lang="en-US" sz="1200" dirty="0" smtClean="0"/>
                        <a:t>)</a:t>
                      </a:r>
                      <a:endParaRPr lang="en-US" sz="1200" dirty="0"/>
                    </a:p>
                  </a:txBody>
                  <a:tcPr/>
                </a:tc>
              </a:tr>
              <a:tr h="365777">
                <a:tc>
                  <a:txBody>
                    <a:bodyPr/>
                    <a:lstStyle/>
                    <a:p>
                      <a:r>
                        <a:rPr lang="en-US" sz="1200" b="0" dirty="0" err="1" smtClean="0"/>
                        <a:t>Underbudgeted</a:t>
                      </a:r>
                      <a:r>
                        <a:rPr lang="en-US" sz="1200" b="0" baseline="0" dirty="0" smtClean="0"/>
                        <a:t> Certificated </a:t>
                      </a:r>
                      <a:r>
                        <a:rPr lang="en-US" sz="1200" b="0" baseline="0" dirty="0" smtClean="0"/>
                        <a:t>Additional Pay and Subs</a:t>
                      </a:r>
                      <a:endParaRPr lang="en-US" sz="1200" b="0" dirty="0"/>
                    </a:p>
                  </a:txBody>
                  <a:tcPr/>
                </a:tc>
                <a:tc>
                  <a:txBody>
                    <a:bodyPr/>
                    <a:lstStyle/>
                    <a:p>
                      <a:pPr algn="ctr"/>
                      <a:r>
                        <a:rPr lang="en-US" sz="1200" dirty="0" smtClean="0"/>
                        <a:t>($220,000</a:t>
                      </a:r>
                      <a:r>
                        <a:rPr lang="en-US" sz="1200" dirty="0" smtClean="0"/>
                        <a:t>)</a:t>
                      </a:r>
                      <a:endParaRPr lang="en-US" sz="1200" dirty="0"/>
                    </a:p>
                  </a:txBody>
                  <a:tcPr/>
                </a:tc>
              </a:tr>
              <a:tr h="286100">
                <a:tc>
                  <a:txBody>
                    <a:bodyPr/>
                    <a:lstStyle/>
                    <a:p>
                      <a:r>
                        <a:rPr lang="en-US" sz="1200" b="0" dirty="0" smtClean="0"/>
                        <a:t>Unbudgeted Classified </a:t>
                      </a:r>
                      <a:r>
                        <a:rPr lang="en-US" sz="1200" b="0" dirty="0" smtClean="0"/>
                        <a:t>Additional Pay and Subs</a:t>
                      </a:r>
                      <a:endParaRPr lang="en-US" sz="1200" b="0" dirty="0"/>
                    </a:p>
                  </a:txBody>
                  <a:tcPr/>
                </a:tc>
                <a:tc>
                  <a:txBody>
                    <a:bodyPr/>
                    <a:lstStyle/>
                    <a:p>
                      <a:pPr algn="ctr"/>
                      <a:r>
                        <a:rPr lang="en-US" sz="1200" dirty="0" smtClean="0"/>
                        <a:t>($ </a:t>
                      </a:r>
                      <a:r>
                        <a:rPr lang="en-US" sz="1200" dirty="0" smtClean="0"/>
                        <a:t>242,000)</a:t>
                      </a:r>
                      <a:endParaRPr lang="en-US" sz="1200" dirty="0"/>
                    </a:p>
                  </a:txBody>
                  <a:tcPr/>
                </a:tc>
              </a:tr>
              <a:tr h="286100">
                <a:tc>
                  <a:txBody>
                    <a:bodyPr/>
                    <a:lstStyle/>
                    <a:p>
                      <a:r>
                        <a:rPr lang="en-US" sz="1200" b="0" dirty="0" smtClean="0"/>
                        <a:t>Unbudgeted SEIU and KWRL Salary</a:t>
                      </a:r>
                      <a:r>
                        <a:rPr lang="en-US" sz="1200" b="0" baseline="0" dirty="0" smtClean="0"/>
                        <a:t> Increases/KWRL Growth Routes Not Budgeted</a:t>
                      </a:r>
                      <a:endParaRPr lang="en-US" sz="1200" b="0" dirty="0"/>
                    </a:p>
                  </a:txBody>
                  <a:tcPr/>
                </a:tc>
                <a:tc>
                  <a:txBody>
                    <a:bodyPr/>
                    <a:lstStyle/>
                    <a:p>
                      <a:pPr algn="ctr"/>
                      <a:r>
                        <a:rPr lang="en-US" sz="1200" dirty="0" smtClean="0"/>
                        <a:t>($290,000</a:t>
                      </a:r>
                      <a:r>
                        <a:rPr lang="en-US" sz="1200" dirty="0" smtClean="0"/>
                        <a:t>)</a:t>
                      </a:r>
                      <a:endParaRPr lang="en-US" sz="1200" dirty="0"/>
                    </a:p>
                  </a:txBody>
                  <a:tcPr/>
                </a:tc>
              </a:tr>
              <a:tr h="286100">
                <a:tc>
                  <a:txBody>
                    <a:bodyPr/>
                    <a:lstStyle/>
                    <a:p>
                      <a:pPr algn="l"/>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r>
              <a:tr h="286100">
                <a:tc>
                  <a:txBody>
                    <a:bodyPr/>
                    <a:lstStyle/>
                    <a:p>
                      <a:pPr algn="l"/>
                      <a:r>
                        <a:rPr lang="en-US" sz="1200" dirty="0" smtClean="0"/>
                        <a:t>Correction of Capital</a:t>
                      </a:r>
                      <a:r>
                        <a:rPr lang="en-US" sz="1200" baseline="0" dirty="0" smtClean="0"/>
                        <a:t> Expenses Moved from GF to CPF</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$137,000</a:t>
                      </a:r>
                      <a:endParaRPr lang="en-US" sz="1200" dirty="0" smtClean="0"/>
                    </a:p>
                  </a:txBody>
                  <a:tcPr/>
                </a:tc>
              </a:tr>
              <a:tr h="286100">
                <a:tc>
                  <a:txBody>
                    <a:bodyPr/>
                    <a:lstStyle/>
                    <a:p>
                      <a:pPr algn="l"/>
                      <a:r>
                        <a:rPr lang="en-US" sz="1200" dirty="0" smtClean="0"/>
                        <a:t>Daycare</a:t>
                      </a:r>
                      <a:r>
                        <a:rPr lang="en-US" sz="1200" baseline="0" dirty="0" smtClean="0"/>
                        <a:t> Net Revenues/Expenditures Greater than Budgeted</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19,000</a:t>
                      </a:r>
                      <a:endParaRPr lang="en-US" sz="1200" dirty="0" smtClean="0"/>
                    </a:p>
                  </a:txBody>
                  <a:tcPr/>
                </a:tc>
              </a:tr>
              <a:tr h="286100">
                <a:tc>
                  <a:txBody>
                    <a:bodyPr/>
                    <a:lstStyle/>
                    <a:p>
                      <a:pPr algn="l"/>
                      <a:r>
                        <a:rPr lang="en-US" sz="1200" baseline="0" dirty="0" smtClean="0"/>
                        <a:t>Property Tax Revenues Greater than Budgeted/State Forest WAC Change</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a:t>
                      </a:r>
                      <a:r>
                        <a:rPr lang="en-US" sz="1200" dirty="0" smtClean="0"/>
                        <a:t>91,000</a:t>
                      </a:r>
                      <a:endParaRPr lang="en-US" sz="1200" dirty="0" smtClean="0"/>
                    </a:p>
                  </a:txBody>
                  <a:tcPr/>
                </a:tc>
              </a:tr>
              <a:tr h="286100">
                <a:tc>
                  <a:txBody>
                    <a:bodyPr/>
                    <a:lstStyle/>
                    <a:p>
                      <a:r>
                        <a:rPr lang="en-US" sz="1200" dirty="0" smtClean="0"/>
                        <a:t>Benefits</a:t>
                      </a:r>
                      <a:r>
                        <a:rPr lang="en-US" sz="1200" baseline="0" dirty="0" smtClean="0"/>
                        <a:t> Budgeted for Capacity</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70,000</a:t>
                      </a:r>
                      <a:endParaRPr lang="en-US" sz="1200" dirty="0" smtClean="0"/>
                    </a:p>
                  </a:txBody>
                  <a:tcPr/>
                </a:tc>
              </a:tr>
              <a:tr h="286100">
                <a:tc>
                  <a:txBody>
                    <a:bodyPr/>
                    <a:lstStyle/>
                    <a:p>
                      <a:r>
                        <a:rPr lang="en-US" sz="1200" dirty="0" err="1" smtClean="0"/>
                        <a:t>Pcard</a:t>
                      </a:r>
                      <a:r>
                        <a:rPr lang="en-US" sz="1200" dirty="0" smtClean="0"/>
                        <a:t> </a:t>
                      </a:r>
                      <a:r>
                        <a:rPr lang="en-US" sz="1200" dirty="0" smtClean="0"/>
                        <a:t>Rebate/Investment</a:t>
                      </a:r>
                      <a:r>
                        <a:rPr lang="en-US" sz="1200" baseline="0" dirty="0" smtClean="0"/>
                        <a:t> Earnings Greater Than Budget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a:t>
                      </a:r>
                      <a:r>
                        <a:rPr lang="en-US" sz="1200" dirty="0" smtClean="0"/>
                        <a:t>30,000</a:t>
                      </a:r>
                      <a:endParaRPr lang="en-US" sz="1200" dirty="0" smtClean="0"/>
                    </a:p>
                  </a:txBody>
                  <a:tcPr/>
                </a:tc>
              </a:tr>
              <a:tr h="286100">
                <a:tc>
                  <a:txBody>
                    <a:bodyPr/>
                    <a:lstStyle/>
                    <a:p>
                      <a:r>
                        <a:rPr lang="en-US" sz="1200" dirty="0" smtClean="0"/>
                        <a:t>30 </a:t>
                      </a:r>
                      <a:r>
                        <a:rPr lang="en-US" sz="1200" dirty="0" smtClean="0"/>
                        <a:t>Students Over Budget (not including Running Start)</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$241,000</a:t>
                      </a:r>
                      <a:endParaRPr lang="en-US" sz="1200" dirty="0" smtClean="0"/>
                    </a:p>
                  </a:txBody>
                  <a:tcPr/>
                </a:tc>
              </a:tr>
              <a:tr h="286100">
                <a:tc>
                  <a:txBody>
                    <a:bodyPr/>
                    <a:lstStyle/>
                    <a:p>
                      <a:r>
                        <a:rPr lang="en-US" sz="1200" dirty="0" smtClean="0"/>
                        <a:t>Additional Transfer of State Forest</a:t>
                      </a:r>
                      <a:r>
                        <a:rPr lang="en-US" sz="1200" baseline="0" dirty="0" smtClean="0"/>
                        <a:t> Funds from DSF</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$100,000</a:t>
                      </a:r>
                      <a:endParaRPr lang="en-US" sz="1200" dirty="0" smtClean="0"/>
                    </a:p>
                  </a:txBody>
                  <a:tcPr/>
                </a:tc>
              </a:tr>
              <a:tr h="314710">
                <a:tc>
                  <a:txBody>
                    <a:bodyPr/>
                    <a:lstStyle/>
                    <a:p>
                      <a:r>
                        <a:rPr lang="en-US" sz="1200" dirty="0" smtClean="0"/>
                        <a:t>      Total</a:t>
                      </a:r>
                      <a:r>
                        <a:rPr lang="en-US" sz="1200" baseline="0" dirty="0" smtClean="0"/>
                        <a:t> </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($131,000)</a:t>
                      </a:r>
                      <a:endParaRPr lang="en-US" sz="1200" dirty="0" smtClean="0"/>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4214610225"/>
              </p:ext>
            </p:extLst>
          </p:nvPr>
        </p:nvGraphicFramePr>
        <p:xfrm>
          <a:off x="533400" y="1905000"/>
          <a:ext cx="7543800" cy="4038600"/>
        </p:xfrm>
        <a:graphic>
          <a:graphicData uri="http://schemas.openxmlformats.org/drawingml/2006/table">
            <a:tbl>
              <a:tblPr firstRow="1" bandRow="1">
                <a:tableStyleId>{5C22544A-7EE6-4342-B048-85BDC9FD1C3A}</a:tableStyleId>
              </a:tblPr>
              <a:tblGrid>
                <a:gridCol w="4062046"/>
                <a:gridCol w="1823776"/>
                <a:gridCol w="1657978"/>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2017-2018</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2016-2017</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667,000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832,000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$1,892,400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$1,683,250</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437,000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405,700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$1,300,500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$1,198,000</a:t>
                      </a:r>
                      <a:endParaRPr lang="en-US" sz="1400" b="0" i="0" u="none" strike="noStrike" baseline="0" dirty="0">
                        <a:effectLst/>
                        <a:latin typeface="+mj-lt"/>
                      </a:endParaRPr>
                    </a:p>
                  </a:txBody>
                  <a:tcPr marL="9525" marR="9525" marT="9525" marB="0" anchor="b"/>
                </a:tc>
              </a:tr>
              <a:tr h="304800">
                <a:tc>
                  <a:txBody>
                    <a:bodyPr/>
                    <a:lstStyle/>
                    <a:p>
                      <a:r>
                        <a:rPr lang="en-US" sz="1400" dirty="0" smtClean="0"/>
                        <a:t>Supplies/Services/Travel/Utilities/Insurance</a:t>
                      </a:r>
                      <a:endParaRPr lang="en-US" sz="1400" dirty="0"/>
                    </a:p>
                  </a:txBody>
                  <a:tcPr/>
                </a:tc>
                <a:tc>
                  <a:txBody>
                    <a:bodyPr/>
                    <a:lstStyle/>
                    <a:p>
                      <a:pPr algn="ctr" fontAlgn="b"/>
                      <a:r>
                        <a:rPr lang="en-US" sz="1400" b="0" i="0" u="none" strike="noStrike" baseline="0" dirty="0" smtClean="0">
                          <a:effectLst/>
                          <a:latin typeface="+mj-lt"/>
                        </a:rPr>
                        <a:t>$   203,500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169,000</a:t>
                      </a:r>
                      <a:endParaRPr lang="en-US" sz="1400" b="0" i="0" u="none" strike="noStrike" baseline="0" dirty="0">
                        <a:effectLst/>
                        <a:latin typeface="+mj-lt"/>
                      </a:endParaRPr>
                    </a:p>
                  </a:txBody>
                  <a:tcPr marL="9525" marR="9525" marT="9525" marB="0" anchor="b"/>
                </a:tc>
              </a:tr>
              <a:tr h="304800">
                <a:tc>
                  <a:txBody>
                    <a:bodyPr/>
                    <a:lstStyle/>
                    <a:p>
                      <a:r>
                        <a:rPr lang="en-US" sz="1400" baseline="0" dirty="0" smtClean="0"/>
                        <a:t>Substitutes</a:t>
                      </a:r>
                      <a:endParaRPr lang="en-US" sz="1400" dirty="0"/>
                    </a:p>
                  </a:txBody>
                  <a:tcPr/>
                </a:tc>
                <a:tc>
                  <a:txBody>
                    <a:bodyPr/>
                    <a:lstStyle/>
                    <a:p>
                      <a:pPr algn="ctr"/>
                      <a:r>
                        <a:rPr lang="en-US" sz="1400" dirty="0" smtClean="0">
                          <a:latin typeface="+mj-lt"/>
                        </a:rPr>
                        <a:t>$   </a:t>
                      </a:r>
                      <a:r>
                        <a:rPr lang="en-US" sz="1400" baseline="0" dirty="0" smtClean="0">
                          <a:latin typeface="+mj-lt"/>
                        </a:rPr>
                        <a:t>133,70</a:t>
                      </a:r>
                      <a:r>
                        <a:rPr lang="en-US" sz="1400" dirty="0" smtClean="0">
                          <a:latin typeface="+mj-lt"/>
                        </a:rPr>
                        <a:t>0</a:t>
                      </a:r>
                      <a:endParaRPr lang="en-US" sz="1400" dirty="0">
                        <a:latin typeface="+mj-lt"/>
                      </a:endParaRPr>
                    </a:p>
                  </a:txBody>
                  <a:tcPr/>
                </a:tc>
                <a:tc>
                  <a:txBody>
                    <a:bodyPr/>
                    <a:lstStyle/>
                    <a:p>
                      <a:pPr algn="ctr"/>
                      <a:r>
                        <a:rPr lang="en-US" sz="1400" dirty="0" smtClean="0">
                          <a:latin typeface="+mj-lt"/>
                        </a:rPr>
                        <a:t>$   </a:t>
                      </a:r>
                      <a:r>
                        <a:rPr lang="en-US" sz="1400" baseline="0" dirty="0" smtClean="0">
                          <a:latin typeface="+mj-lt"/>
                        </a:rPr>
                        <a:t>115,00</a:t>
                      </a:r>
                      <a:r>
                        <a:rPr lang="en-US" sz="1400" dirty="0" smtClean="0">
                          <a:latin typeface="+mj-lt"/>
                        </a:rPr>
                        <a:t>0</a:t>
                      </a:r>
                      <a:endParaRPr lang="en-US" sz="1400" dirty="0">
                        <a:latin typeface="+mj-lt"/>
                      </a:endParaRPr>
                    </a:p>
                  </a:txBody>
                  <a:tcPr/>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531,000</a:t>
                      </a:r>
                      <a:endParaRPr lang="en-US" sz="1400" dirty="0">
                        <a:latin typeface="+mj-lt"/>
                      </a:endParaRPr>
                    </a:p>
                  </a:txBody>
                  <a:tcPr/>
                </a:tc>
                <a:tc>
                  <a:txBody>
                    <a:bodyPr/>
                    <a:lstStyle/>
                    <a:p>
                      <a:pPr algn="ctr"/>
                      <a:r>
                        <a:rPr lang="en-US" sz="1400" dirty="0" smtClean="0">
                          <a:latin typeface="+mj-lt"/>
                        </a:rPr>
                        <a:t>$   462,200</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754,000</a:t>
                      </a:r>
                      <a:endParaRPr lang="en-US" sz="1400" dirty="0">
                        <a:latin typeface="+mj-lt"/>
                      </a:endParaRPr>
                    </a:p>
                  </a:txBody>
                  <a:tcPr/>
                </a:tc>
                <a:tc>
                  <a:txBody>
                    <a:bodyPr/>
                    <a:lstStyle/>
                    <a:p>
                      <a:pPr algn="ctr"/>
                      <a:r>
                        <a:rPr lang="en-US" sz="1400" dirty="0" smtClean="0">
                          <a:latin typeface="+mj-lt"/>
                        </a:rPr>
                        <a:t>$   604,400</a:t>
                      </a:r>
                      <a:endParaRPr lang="en-US" sz="1400" dirty="0">
                        <a:latin typeface="+mj-lt"/>
                      </a:endParaRPr>
                    </a:p>
                  </a:txBody>
                  <a:tcPr/>
                </a:tc>
              </a:tr>
              <a:tr h="304800">
                <a:tc>
                  <a:txBody>
                    <a:bodyPr/>
                    <a:lstStyle/>
                    <a:p>
                      <a:r>
                        <a:rPr lang="en-US" sz="1400" smtClean="0"/>
                        <a:t>Food Service Program</a:t>
                      </a:r>
                      <a:endParaRPr lang="en-US" sz="1400" dirty="0"/>
                    </a:p>
                  </a:txBody>
                  <a:tcPr/>
                </a:tc>
                <a:tc>
                  <a:txBody>
                    <a:bodyPr/>
                    <a:lstStyle/>
                    <a:p>
                      <a:pPr algn="ctr"/>
                      <a:r>
                        <a:rPr lang="en-US" sz="1400" dirty="0" smtClean="0">
                          <a:latin typeface="+mj-lt"/>
                        </a:rPr>
                        <a:t>$</a:t>
                      </a:r>
                      <a:r>
                        <a:rPr lang="en-US" sz="1400" baseline="0" dirty="0" smtClean="0">
                          <a:latin typeface="+mj-lt"/>
                        </a:rPr>
                        <a:t>   182,000</a:t>
                      </a:r>
                      <a:endParaRPr lang="en-US" sz="1400" dirty="0">
                        <a:latin typeface="+mj-lt"/>
                      </a:endParaRPr>
                    </a:p>
                  </a:txBody>
                  <a:tcPr/>
                </a:tc>
                <a:tc>
                  <a:txBody>
                    <a:bodyPr/>
                    <a:lstStyle/>
                    <a:p>
                      <a:pPr algn="ctr"/>
                      <a:r>
                        <a:rPr lang="en-US" sz="1400" dirty="0" smtClean="0">
                          <a:latin typeface="+mj-lt"/>
                        </a:rPr>
                        <a:t>$</a:t>
                      </a:r>
                      <a:r>
                        <a:rPr lang="en-US" sz="1400" baseline="0" dirty="0" smtClean="0">
                          <a:latin typeface="+mj-lt"/>
                        </a:rPr>
                        <a:t>   132,000</a:t>
                      </a:r>
                      <a:endParaRPr lang="en-US" sz="1400" dirty="0">
                        <a:latin typeface="+mj-lt"/>
                      </a:endParaRPr>
                    </a:p>
                  </a:txBody>
                  <a:tcPr/>
                </a:tc>
              </a:tr>
              <a:tr h="304800">
                <a:tc>
                  <a:txBody>
                    <a:bodyPr/>
                    <a:lstStyle/>
                    <a:p>
                      <a:r>
                        <a:rPr lang="en-US" sz="1400" dirty="0" smtClean="0"/>
                        <a:t>To/From</a:t>
                      </a:r>
                      <a:r>
                        <a:rPr lang="en-US" sz="1400" baseline="0" dirty="0" smtClean="0"/>
                        <a:t> Transportation/Bus Purchase</a:t>
                      </a:r>
                      <a:endParaRPr lang="en-US" sz="1400" dirty="0"/>
                    </a:p>
                  </a:txBody>
                  <a:tcPr/>
                </a:tc>
                <a:tc>
                  <a:txBody>
                    <a:bodyPr/>
                    <a:lstStyle/>
                    <a:p>
                      <a:pPr algn="ctr"/>
                      <a:r>
                        <a:rPr lang="en-US" sz="1400" dirty="0" smtClean="0">
                          <a:latin typeface="+mj-lt"/>
                        </a:rPr>
                        <a:t>$   249,000</a:t>
                      </a:r>
                      <a:endParaRPr lang="en-US" sz="1400" dirty="0">
                        <a:latin typeface="+mj-lt"/>
                      </a:endParaRPr>
                    </a:p>
                  </a:txBody>
                  <a:tcPr/>
                </a:tc>
                <a:tc>
                  <a:txBody>
                    <a:bodyPr/>
                    <a:lstStyle/>
                    <a:p>
                      <a:pPr algn="ctr"/>
                      <a:r>
                        <a:rPr lang="en-US" sz="1400" dirty="0" smtClean="0">
                          <a:latin typeface="+mj-lt"/>
                        </a:rPr>
                        <a:t>$   170,000</a:t>
                      </a:r>
                      <a:endParaRPr lang="en-US" sz="1400" dirty="0">
                        <a:latin typeface="+mj-lt"/>
                      </a:endParaRPr>
                    </a:p>
                  </a:txBody>
                  <a:tcPr/>
                </a:tc>
              </a:tr>
              <a:tr h="304800">
                <a:tc>
                  <a:txBody>
                    <a:bodyPr/>
                    <a:lstStyle/>
                    <a:p>
                      <a:r>
                        <a:rPr lang="en-US" sz="1400" dirty="0" smtClean="0"/>
                        <a:t>Family Resource</a:t>
                      </a:r>
                      <a:r>
                        <a:rPr lang="en-US" sz="1400" baseline="0" dirty="0" smtClean="0"/>
                        <a:t> Center</a:t>
                      </a:r>
                      <a:endParaRPr lang="en-US" sz="1400" dirty="0"/>
                    </a:p>
                  </a:txBody>
                  <a:tcPr/>
                </a:tc>
                <a:tc>
                  <a:txBody>
                    <a:bodyPr/>
                    <a:lstStyle/>
                    <a:p>
                      <a:pPr algn="ctr"/>
                      <a:r>
                        <a:rPr lang="en-US" sz="1400" dirty="0" smtClean="0">
                          <a:latin typeface="+mj-lt"/>
                        </a:rPr>
                        <a:t>$     55,000</a:t>
                      </a:r>
                      <a:endParaRPr lang="en-US" sz="1400" dirty="0">
                        <a:latin typeface="+mj-lt"/>
                      </a:endParaRPr>
                    </a:p>
                  </a:txBody>
                  <a:tcPr/>
                </a:tc>
                <a:tc>
                  <a:txBody>
                    <a:bodyPr/>
                    <a:lstStyle/>
                    <a:p>
                      <a:pPr algn="ctr"/>
                      <a:r>
                        <a:rPr lang="en-US" sz="1400" dirty="0" smtClean="0">
                          <a:latin typeface="+mj-lt"/>
                        </a:rPr>
                        <a:t>$     23,000</a:t>
                      </a:r>
                      <a:endParaRPr lang="en-US" sz="1400" dirty="0">
                        <a:latin typeface="+mj-lt"/>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Fund Revenues</a:t>
            </a:r>
            <a:endParaRPr lang="en-US"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986403295"/>
              </p:ext>
            </p:extLst>
          </p:nvPr>
        </p:nvGraphicFramePr>
        <p:xfrm>
          <a:off x="914400" y="2057400"/>
          <a:ext cx="6781800" cy="3876040"/>
        </p:xfrm>
        <a:graphic>
          <a:graphicData uri="http://schemas.openxmlformats.org/drawingml/2006/table">
            <a:tbl>
              <a:tblPr firstRow="1" bandRow="1">
                <a:tableStyleId>{073A0DAA-6AF3-43AB-8588-CEC1D06C72B9}</a:tableStyleId>
              </a:tblPr>
              <a:tblGrid>
                <a:gridCol w="2743200"/>
                <a:gridCol w="1524000"/>
                <a:gridCol w="1295400"/>
                <a:gridCol w="1219200"/>
              </a:tblGrid>
              <a:tr h="370840">
                <a:tc>
                  <a:txBody>
                    <a:bodyPr/>
                    <a:lstStyle/>
                    <a:p>
                      <a:r>
                        <a:rPr lang="en-US" dirty="0" smtClean="0"/>
                        <a:t>Source of Funds</a:t>
                      </a:r>
                      <a:endParaRPr lang="en-US" dirty="0"/>
                    </a:p>
                  </a:txBody>
                  <a:tcPr/>
                </a:tc>
                <a:tc>
                  <a:txBody>
                    <a:bodyPr/>
                    <a:lstStyle/>
                    <a:p>
                      <a:pPr algn="r"/>
                      <a:r>
                        <a:rPr lang="en-US" dirty="0" smtClean="0"/>
                        <a:t>Amount</a:t>
                      </a:r>
                      <a:endParaRPr lang="en-US" dirty="0"/>
                    </a:p>
                  </a:txBody>
                  <a:tcPr/>
                </a:tc>
                <a:tc>
                  <a:txBody>
                    <a:bodyPr/>
                    <a:lstStyle/>
                    <a:p>
                      <a:r>
                        <a:rPr lang="en-US" dirty="0" smtClean="0"/>
                        <a:t>%</a:t>
                      </a:r>
                      <a:r>
                        <a:rPr lang="en-US" baseline="0" dirty="0" smtClean="0"/>
                        <a:t> 17-18</a:t>
                      </a:r>
                      <a:endParaRPr lang="en-US" dirty="0"/>
                    </a:p>
                  </a:txBody>
                  <a:tcPr/>
                </a:tc>
                <a:tc>
                  <a:txBody>
                    <a:bodyPr/>
                    <a:lstStyle/>
                    <a:p>
                      <a:r>
                        <a:rPr lang="en-US" dirty="0" smtClean="0"/>
                        <a:t>%</a:t>
                      </a:r>
                      <a:r>
                        <a:rPr lang="en-US" baseline="0" dirty="0" smtClean="0"/>
                        <a:t> 16-17</a:t>
                      </a:r>
                      <a:endParaRPr lang="en-US" dirty="0"/>
                    </a:p>
                  </a:txBody>
                  <a:tcPr/>
                </a:tc>
              </a:tr>
              <a:tr h="370840">
                <a:tc>
                  <a:txBody>
                    <a:bodyPr/>
                    <a:lstStyle/>
                    <a:p>
                      <a:r>
                        <a:rPr lang="en-US" dirty="0" smtClean="0"/>
                        <a:t>Local Taxes (Levy)</a:t>
                      </a:r>
                      <a:endParaRPr lang="en-US" dirty="0"/>
                    </a:p>
                  </a:txBody>
                  <a:tcPr/>
                </a:tc>
                <a:tc>
                  <a:txBody>
                    <a:bodyPr/>
                    <a:lstStyle/>
                    <a:p>
                      <a:pPr algn="r"/>
                      <a:r>
                        <a:rPr lang="en-US" dirty="0" smtClean="0"/>
                        <a:t>$   4,249,856</a:t>
                      </a:r>
                      <a:endParaRPr lang="en-US" dirty="0"/>
                    </a:p>
                  </a:txBody>
                  <a:tcPr/>
                </a:tc>
                <a:tc>
                  <a:txBody>
                    <a:bodyPr/>
                    <a:lstStyle/>
                    <a:p>
                      <a:pPr algn="r"/>
                      <a:r>
                        <a:rPr lang="en-US" dirty="0" smtClean="0"/>
                        <a:t>12.7%</a:t>
                      </a:r>
                      <a:endParaRPr lang="en-US" dirty="0"/>
                    </a:p>
                  </a:txBody>
                  <a:tcPr/>
                </a:tc>
                <a:tc>
                  <a:txBody>
                    <a:bodyPr/>
                    <a:lstStyle/>
                    <a:p>
                      <a:pPr algn="r"/>
                      <a:r>
                        <a:rPr lang="en-US" dirty="0" smtClean="0"/>
                        <a:t>13.6%</a:t>
                      </a:r>
                      <a:endParaRPr lang="en-US" dirty="0"/>
                    </a:p>
                  </a:txBody>
                  <a:tcPr/>
                </a:tc>
              </a:tr>
              <a:tr h="370840">
                <a:tc>
                  <a:txBody>
                    <a:bodyPr/>
                    <a:lstStyle/>
                    <a:p>
                      <a:r>
                        <a:rPr lang="en-US" dirty="0" smtClean="0"/>
                        <a:t>Local Receipts</a:t>
                      </a:r>
                      <a:endParaRPr lang="en-US" dirty="0"/>
                    </a:p>
                  </a:txBody>
                  <a:tcPr/>
                </a:tc>
                <a:tc>
                  <a:txBody>
                    <a:bodyPr/>
                    <a:lstStyle/>
                    <a:p>
                      <a:pPr algn="r"/>
                      <a:r>
                        <a:rPr lang="en-US" dirty="0" smtClean="0"/>
                        <a:t>$      657,067</a:t>
                      </a:r>
                      <a:endParaRPr lang="en-US" dirty="0"/>
                    </a:p>
                  </a:txBody>
                  <a:tcPr/>
                </a:tc>
                <a:tc>
                  <a:txBody>
                    <a:bodyPr/>
                    <a:lstStyle/>
                    <a:p>
                      <a:pPr algn="r"/>
                      <a:r>
                        <a:rPr lang="en-US" dirty="0" smtClean="0"/>
                        <a:t>1.9%</a:t>
                      </a:r>
                      <a:endParaRPr lang="en-US" dirty="0"/>
                    </a:p>
                  </a:txBody>
                  <a:tcPr/>
                </a:tc>
                <a:tc>
                  <a:txBody>
                    <a:bodyPr/>
                    <a:lstStyle/>
                    <a:p>
                      <a:pPr algn="r"/>
                      <a:r>
                        <a:rPr lang="en-US" dirty="0" smtClean="0"/>
                        <a:t>2.1%</a:t>
                      </a:r>
                      <a:endParaRPr lang="en-US" dirty="0"/>
                    </a:p>
                  </a:txBody>
                  <a:tcPr/>
                </a:tc>
              </a:tr>
              <a:tr h="370840">
                <a:tc>
                  <a:txBody>
                    <a:bodyPr/>
                    <a:lstStyle/>
                    <a:p>
                      <a:r>
                        <a:rPr lang="en-US" dirty="0" smtClean="0"/>
                        <a:t>State</a:t>
                      </a:r>
                      <a:r>
                        <a:rPr lang="en-US" baseline="0" dirty="0" smtClean="0"/>
                        <a:t> Apportionment/LEA</a:t>
                      </a:r>
                      <a:endParaRPr lang="en-US" dirty="0"/>
                    </a:p>
                  </a:txBody>
                  <a:tcPr/>
                </a:tc>
                <a:tc>
                  <a:txBody>
                    <a:bodyPr/>
                    <a:lstStyle/>
                    <a:p>
                      <a:pPr algn="r"/>
                      <a:r>
                        <a:rPr lang="en-US" dirty="0" smtClean="0"/>
                        <a:t>$ 17,411,293</a:t>
                      </a:r>
                      <a:endParaRPr lang="en-US" dirty="0"/>
                    </a:p>
                  </a:txBody>
                  <a:tcPr/>
                </a:tc>
                <a:tc>
                  <a:txBody>
                    <a:bodyPr/>
                    <a:lstStyle/>
                    <a:p>
                      <a:pPr algn="r"/>
                      <a:r>
                        <a:rPr lang="en-US" dirty="0" smtClean="0"/>
                        <a:t>52.0%</a:t>
                      </a:r>
                      <a:endParaRPr lang="en-US" dirty="0"/>
                    </a:p>
                  </a:txBody>
                  <a:tcPr/>
                </a:tc>
                <a:tc>
                  <a:txBody>
                    <a:bodyPr/>
                    <a:lstStyle/>
                    <a:p>
                      <a:pPr algn="r"/>
                      <a:r>
                        <a:rPr lang="en-US" dirty="0" smtClean="0"/>
                        <a:t>53.2%</a:t>
                      </a:r>
                      <a:endParaRPr lang="en-US" dirty="0"/>
                    </a:p>
                  </a:txBody>
                  <a:tcPr/>
                </a:tc>
              </a:tr>
              <a:tr h="370840">
                <a:tc>
                  <a:txBody>
                    <a:bodyPr/>
                    <a:lstStyle/>
                    <a:p>
                      <a:r>
                        <a:rPr lang="en-US" dirty="0" smtClean="0"/>
                        <a:t>State Special Purpose</a:t>
                      </a:r>
                      <a:endParaRPr lang="en-US" dirty="0"/>
                    </a:p>
                  </a:txBody>
                  <a:tcPr/>
                </a:tc>
                <a:tc>
                  <a:txBody>
                    <a:bodyPr/>
                    <a:lstStyle/>
                    <a:p>
                      <a:pPr algn="r"/>
                      <a:r>
                        <a:rPr lang="en-US" dirty="0" smtClean="0"/>
                        <a:t>$   8,071,235</a:t>
                      </a:r>
                      <a:endParaRPr lang="en-US" dirty="0"/>
                    </a:p>
                  </a:txBody>
                  <a:tcPr/>
                </a:tc>
                <a:tc>
                  <a:txBody>
                    <a:bodyPr/>
                    <a:lstStyle/>
                    <a:p>
                      <a:pPr algn="r"/>
                      <a:r>
                        <a:rPr lang="en-US" dirty="0" smtClean="0"/>
                        <a:t>24.2%</a:t>
                      </a:r>
                      <a:endParaRPr lang="en-US" dirty="0"/>
                    </a:p>
                  </a:txBody>
                  <a:tcPr/>
                </a:tc>
                <a:tc>
                  <a:txBody>
                    <a:bodyPr/>
                    <a:lstStyle/>
                    <a:p>
                      <a:pPr algn="r"/>
                      <a:r>
                        <a:rPr lang="en-US" dirty="0" smtClean="0"/>
                        <a:t>21.8%</a:t>
                      </a:r>
                      <a:endParaRPr lang="en-US" dirty="0"/>
                    </a:p>
                  </a:txBody>
                  <a:tcPr/>
                </a:tc>
              </a:tr>
              <a:tr h="370840">
                <a:tc>
                  <a:txBody>
                    <a:bodyPr/>
                    <a:lstStyle/>
                    <a:p>
                      <a:r>
                        <a:rPr lang="en-US" dirty="0" smtClean="0"/>
                        <a:t>Federal Funds</a:t>
                      </a:r>
                      <a:endParaRPr lang="en-US" sz="1200" dirty="0"/>
                    </a:p>
                  </a:txBody>
                  <a:tcPr/>
                </a:tc>
                <a:tc>
                  <a:txBody>
                    <a:bodyPr/>
                    <a:lstStyle/>
                    <a:p>
                      <a:pPr algn="r"/>
                      <a:r>
                        <a:rPr lang="en-US" dirty="0" smtClean="0"/>
                        <a:t>$   1,905,710</a:t>
                      </a:r>
                    </a:p>
                  </a:txBody>
                  <a:tcPr/>
                </a:tc>
                <a:tc>
                  <a:txBody>
                    <a:bodyPr/>
                    <a:lstStyle/>
                    <a:p>
                      <a:pPr algn="r"/>
                      <a:r>
                        <a:rPr lang="en-US" dirty="0" smtClean="0"/>
                        <a:t>5.7%</a:t>
                      </a:r>
                    </a:p>
                  </a:txBody>
                  <a:tcPr/>
                </a:tc>
                <a:tc>
                  <a:txBody>
                    <a:bodyPr/>
                    <a:lstStyle/>
                    <a:p>
                      <a:pPr algn="r"/>
                      <a:r>
                        <a:rPr lang="en-US" dirty="0" smtClean="0"/>
                        <a:t>6.5%</a:t>
                      </a:r>
                    </a:p>
                  </a:txBody>
                  <a:tcPr/>
                </a:tc>
              </a:tr>
              <a:tr h="370840">
                <a:tc>
                  <a:txBody>
                    <a:bodyPr/>
                    <a:lstStyle/>
                    <a:p>
                      <a:r>
                        <a:rPr lang="en-US" sz="1800" dirty="0" smtClean="0">
                          <a:latin typeface="Tw Cen MT" pitchFamily="34" charset="0"/>
                        </a:rPr>
                        <a:t>From</a:t>
                      </a:r>
                      <a:r>
                        <a:rPr lang="en-US" sz="1800" baseline="0" dirty="0" smtClean="0">
                          <a:latin typeface="Tw Cen MT" pitchFamily="34" charset="0"/>
                        </a:rPr>
                        <a:t> Other Districts/Entities</a:t>
                      </a:r>
                      <a:endParaRPr lang="en-US" sz="1800" dirty="0">
                        <a:latin typeface="Tw Cen MT" pitchFamily="34" charset="0"/>
                      </a:endParaRPr>
                    </a:p>
                  </a:txBody>
                  <a:tcPr/>
                </a:tc>
                <a:tc>
                  <a:txBody>
                    <a:bodyPr/>
                    <a:lstStyle/>
                    <a:p>
                      <a:pPr algn="r"/>
                      <a:endParaRPr lang="en-US" sz="1800" dirty="0" smtClean="0"/>
                    </a:p>
                    <a:p>
                      <a:pPr algn="r"/>
                      <a:r>
                        <a:rPr lang="en-US" sz="1800" dirty="0" smtClean="0"/>
                        <a:t>$      763,935</a:t>
                      </a:r>
                    </a:p>
                  </a:txBody>
                  <a:tcPr/>
                </a:tc>
                <a:tc>
                  <a:txBody>
                    <a:bodyPr/>
                    <a:lstStyle/>
                    <a:p>
                      <a:pPr algn="r"/>
                      <a:endParaRPr lang="en-US" sz="1800" dirty="0" smtClean="0"/>
                    </a:p>
                    <a:p>
                      <a:pPr algn="r"/>
                      <a:r>
                        <a:rPr lang="en-US" sz="1800" dirty="0" smtClean="0"/>
                        <a:t>2.3%</a:t>
                      </a:r>
                    </a:p>
                  </a:txBody>
                  <a:tcPr/>
                </a:tc>
                <a:tc>
                  <a:txBody>
                    <a:bodyPr/>
                    <a:lstStyle/>
                    <a:p>
                      <a:pPr algn="r"/>
                      <a:endParaRPr lang="en-US" sz="1800" dirty="0" smtClean="0"/>
                    </a:p>
                    <a:p>
                      <a:pPr algn="r"/>
                      <a:r>
                        <a:rPr lang="en-US" sz="1800" dirty="0" smtClean="0"/>
                        <a:t>2.0%</a:t>
                      </a:r>
                    </a:p>
                  </a:txBody>
                  <a:tcPr/>
                </a:tc>
              </a:tr>
              <a:tr h="370840">
                <a:tc>
                  <a:txBody>
                    <a:bodyPr/>
                    <a:lstStyle/>
                    <a:p>
                      <a:r>
                        <a:rPr lang="en-US" dirty="0" smtClean="0"/>
                        <a:t>Operating</a:t>
                      </a:r>
                      <a:r>
                        <a:rPr lang="en-US" baseline="0" dirty="0" smtClean="0"/>
                        <a:t> Transfer</a:t>
                      </a:r>
                      <a:endParaRPr lang="en-US" dirty="0"/>
                    </a:p>
                  </a:txBody>
                  <a:tcPr/>
                </a:tc>
                <a:tc>
                  <a:txBody>
                    <a:bodyPr/>
                    <a:lstStyle/>
                    <a:p>
                      <a:pPr algn="r"/>
                      <a:r>
                        <a:rPr lang="en-US" dirty="0" smtClean="0"/>
                        <a:t>$      400,000</a:t>
                      </a:r>
                    </a:p>
                  </a:txBody>
                  <a:tcPr/>
                </a:tc>
                <a:tc>
                  <a:txBody>
                    <a:bodyPr/>
                    <a:lstStyle/>
                    <a:p>
                      <a:pPr algn="r"/>
                      <a:r>
                        <a:rPr lang="en-US" dirty="0" smtClean="0"/>
                        <a:t>1.2%</a:t>
                      </a:r>
                      <a:endParaRPr lang="en-US" dirty="0"/>
                    </a:p>
                  </a:txBody>
                  <a:tcPr/>
                </a:tc>
                <a:tc>
                  <a:txBody>
                    <a:bodyPr/>
                    <a:lstStyle/>
                    <a:p>
                      <a:pPr algn="r"/>
                      <a:r>
                        <a:rPr lang="en-US" dirty="0" smtClean="0"/>
                        <a:t>.8%</a:t>
                      </a:r>
                      <a:endParaRPr lang="en-US" dirty="0"/>
                    </a:p>
                  </a:txBody>
                  <a:tcPr/>
                </a:tc>
              </a:tr>
              <a:tr h="370840">
                <a:tc>
                  <a:txBody>
                    <a:bodyPr/>
                    <a:lstStyle/>
                    <a:p>
                      <a:r>
                        <a:rPr lang="en-US" dirty="0" smtClean="0"/>
                        <a:t>Total Revenues</a:t>
                      </a:r>
                      <a:endParaRPr lang="en-US" dirty="0"/>
                    </a:p>
                  </a:txBody>
                  <a:tcPr/>
                </a:tc>
                <a:tc>
                  <a:txBody>
                    <a:bodyPr/>
                    <a:lstStyle/>
                    <a:p>
                      <a:pPr algn="r"/>
                      <a:r>
                        <a:rPr lang="en-US" dirty="0" smtClean="0"/>
                        <a:t>$ 33,459,096</a:t>
                      </a:r>
                      <a:endParaRPr lang="en-US" dirty="0"/>
                    </a:p>
                  </a:txBody>
                  <a:tcPr/>
                </a:tc>
                <a:tc>
                  <a:txBody>
                    <a:bodyPr/>
                    <a:lstStyle/>
                    <a:p>
                      <a:pPr algn="r"/>
                      <a:r>
                        <a:rPr lang="en-US" dirty="0" smtClean="0"/>
                        <a:t>100%</a:t>
                      </a:r>
                      <a:endParaRPr lang="en-US" dirty="0"/>
                    </a:p>
                  </a:txBody>
                  <a:tcPr/>
                </a:tc>
                <a:tc>
                  <a:txBody>
                    <a:bodyPr/>
                    <a:lstStyle/>
                    <a:p>
                      <a:pPr algn="r"/>
                      <a:r>
                        <a:rPr lang="en-US" dirty="0" smtClean="0"/>
                        <a:t>100%</a:t>
                      </a:r>
                      <a:endParaRPr lang="en-US" dirty="0"/>
                    </a:p>
                  </a:txBody>
                  <a:tcPr/>
                </a:tc>
              </a:tr>
            </a:tbl>
          </a:graphicData>
        </a:graphic>
      </p:graphicFrame>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US" dirty="0" smtClean="0"/>
              <a:t>Total Expenditures by Type</a:t>
            </a:r>
          </a:p>
        </p:txBody>
      </p:sp>
      <p:graphicFrame>
        <p:nvGraphicFramePr>
          <p:cNvPr id="9" name="Content Placeholder 8"/>
          <p:cNvGraphicFramePr>
            <a:graphicFrameLocks noGrp="1"/>
          </p:cNvGraphicFramePr>
          <p:nvPr>
            <p:ph sz="quarter" idx="1"/>
            <p:extLst>
              <p:ext uri="{D42A27DB-BD31-4B8C-83A1-F6EECF244321}">
                <p14:modId xmlns:p14="http://schemas.microsoft.com/office/powerpoint/2010/main" val="3850057556"/>
              </p:ext>
            </p:extLst>
          </p:nvPr>
        </p:nvGraphicFramePr>
        <p:xfrm>
          <a:off x="533400" y="1524000"/>
          <a:ext cx="82296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14800" y="5867400"/>
            <a:ext cx="4648200" cy="369332"/>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t>Total Expenditures = $33,484,153</a:t>
            </a:r>
            <a:endParaRPr lang="en-US" dirty="0"/>
          </a:p>
        </p:txBody>
      </p:sp>
      <p:sp>
        <p:nvSpPr>
          <p:cNvPr id="11" name="TextBox 10"/>
          <p:cNvSpPr txBox="1"/>
          <p:nvPr/>
        </p:nvSpPr>
        <p:spPr>
          <a:xfrm>
            <a:off x="6400800" y="4648200"/>
            <a:ext cx="2514600" cy="707886"/>
          </a:xfrm>
          <a:prstGeom prst="rect">
            <a:avLst/>
          </a:prstGeom>
          <a:noFill/>
        </p:spPr>
        <p:txBody>
          <a:bodyPr wrap="square" rtlCol="0">
            <a:spAutoFit/>
          </a:bodyPr>
          <a:lstStyle/>
          <a:p>
            <a:r>
              <a:rPr lang="en-US" sz="1000" dirty="0" smtClean="0">
                <a:latin typeface="+mn-lt"/>
              </a:rPr>
              <a:t>                              16-17             17-18</a:t>
            </a:r>
          </a:p>
          <a:p>
            <a:r>
              <a:rPr lang="en-US" sz="1000" dirty="0" smtClean="0">
                <a:latin typeface="+mn-lt"/>
              </a:rPr>
              <a:t>Administrative   =   4.0%	  3.3%</a:t>
            </a:r>
          </a:p>
          <a:p>
            <a:r>
              <a:rPr lang="en-US" sz="1000" dirty="0" smtClean="0">
                <a:latin typeface="+mn-lt"/>
              </a:rPr>
              <a:t>Certificated      =  24.4%	22.1%</a:t>
            </a:r>
          </a:p>
          <a:p>
            <a:r>
              <a:rPr lang="en-US" sz="1000" dirty="0" smtClean="0">
                <a:latin typeface="+mn-lt"/>
              </a:rPr>
              <a:t>Classified         =  23.3%	23.6%</a:t>
            </a:r>
            <a:endParaRPr lang="en-US" sz="1000" dirty="0">
              <a:latin typeface="+mn-l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lstStyle/>
          <a:p>
            <a:r>
              <a:rPr lang="en-US" dirty="0" smtClean="0"/>
              <a:t>Salaries – All Programs</a:t>
            </a:r>
            <a:endParaRPr lang="en-US"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2979060999"/>
              </p:ext>
            </p:extLst>
          </p:nvPr>
        </p:nvGraphicFramePr>
        <p:xfrm>
          <a:off x="457200" y="990600"/>
          <a:ext cx="4038600" cy="49999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2"/>
            <p:extLst>
              <p:ext uri="{D42A27DB-BD31-4B8C-83A1-F6EECF244321}">
                <p14:modId xmlns:p14="http://schemas.microsoft.com/office/powerpoint/2010/main" val="748892563"/>
              </p:ext>
            </p:extLst>
          </p:nvPr>
        </p:nvGraphicFramePr>
        <p:xfrm>
          <a:off x="4648200" y="1295400"/>
          <a:ext cx="3581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4572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$11,097,541</a:t>
            </a:r>
          </a:p>
          <a:p>
            <a:endParaRPr lang="en-US" sz="1400" dirty="0" smtClean="0">
              <a:latin typeface="Arial" pitchFamily="34" charset="0"/>
              <a:cs typeface="Arial" pitchFamily="34" charset="0"/>
            </a:endParaRPr>
          </a:p>
          <a:p>
            <a:endParaRPr lang="en-US" sz="1400" dirty="0"/>
          </a:p>
        </p:txBody>
      </p:sp>
      <p:sp>
        <p:nvSpPr>
          <p:cNvPr id="9" name="TextBox 1"/>
          <p:cNvSpPr txBox="1"/>
          <p:nvPr/>
        </p:nvSpPr>
        <p:spPr>
          <a:xfrm>
            <a:off x="4724400" y="1828800"/>
            <a:ext cx="1371600" cy="5334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latin typeface="Arial" pitchFamily="34" charset="0"/>
                <a:cs typeface="Arial" pitchFamily="34" charset="0"/>
              </a:rPr>
              <a:t>$7,906,893</a:t>
            </a:r>
          </a:p>
          <a:p>
            <a:endParaRPr lang="en-US" sz="1400"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Expenditures by Program-Comparison to Prior Year</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887257032"/>
              </p:ext>
            </p:extLst>
          </p:nvPr>
        </p:nvGraphicFramePr>
        <p:xfrm>
          <a:off x="609600" y="1676400"/>
          <a:ext cx="8153400" cy="5029122"/>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p:cNvSpPr/>
          <p:nvPr/>
        </p:nvSpPr>
        <p:spPr>
          <a:xfrm>
            <a:off x="1310054" y="6198312"/>
            <a:ext cx="2286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630218" y="6197691"/>
            <a:ext cx="1371600" cy="276999"/>
          </a:xfrm>
          <a:prstGeom prst="rect">
            <a:avLst/>
          </a:prstGeom>
          <a:noFill/>
        </p:spPr>
        <p:txBody>
          <a:bodyPr wrap="square" rtlCol="0">
            <a:spAutoFit/>
          </a:bodyPr>
          <a:lstStyle/>
          <a:p>
            <a:r>
              <a:rPr lang="en-US" sz="1200" dirty="0" smtClean="0"/>
              <a:t>2017-18</a:t>
            </a:r>
            <a:endParaRPr lang="en-US" sz="1200" dirty="0"/>
          </a:p>
        </p:txBody>
      </p:sp>
      <p:sp>
        <p:nvSpPr>
          <p:cNvPr id="12" name="Rectangle 11"/>
          <p:cNvSpPr/>
          <p:nvPr/>
        </p:nvSpPr>
        <p:spPr>
          <a:xfrm>
            <a:off x="3244273" y="6198312"/>
            <a:ext cx="228600" cy="2286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507509" y="6243857"/>
            <a:ext cx="835891" cy="461665"/>
          </a:xfrm>
          <a:prstGeom prst="rect">
            <a:avLst/>
          </a:prstGeom>
          <a:noFill/>
        </p:spPr>
        <p:txBody>
          <a:bodyPr wrap="square" rtlCol="0">
            <a:spAutoFit/>
          </a:bodyPr>
          <a:lstStyle/>
          <a:p>
            <a:r>
              <a:rPr lang="en-US" sz="1200" dirty="0" smtClean="0"/>
              <a:t>2016-17</a:t>
            </a:r>
          </a:p>
          <a:p>
            <a:endParaRPr lang="en-US" sz="1200" dirty="0" smtClean="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9811</TotalTime>
  <Words>1180</Words>
  <Application>Microsoft Office PowerPoint</Application>
  <PresentationFormat>On-screen Show (4:3)</PresentationFormat>
  <Paragraphs>344</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Tw Cen MT</vt:lpstr>
      <vt:lpstr>Wingdings</vt:lpstr>
      <vt:lpstr>Wingdings 2</vt:lpstr>
      <vt:lpstr>Median</vt:lpstr>
      <vt:lpstr>WOODLAND School District 2017-2018 Year End Financial Summary</vt:lpstr>
      <vt:lpstr>Historical Fund Balance Summary</vt:lpstr>
      <vt:lpstr>Fund Balance/Enrollment</vt:lpstr>
      <vt:lpstr>Items Directly Affecting Total Fund Balance</vt:lpstr>
      <vt:lpstr>Levy Dollars</vt:lpstr>
      <vt:lpstr>General Fund Revenues</vt:lpstr>
      <vt:lpstr>Total Expenditures by Type</vt:lpstr>
      <vt:lpstr>Salaries – All Programs</vt:lpstr>
      <vt:lpstr>Expenditures by Program-Comparison to Prior Year</vt:lpstr>
      <vt:lpstr>Activities - Basic Education</vt:lpstr>
      <vt:lpstr>District Wide Support</vt:lpstr>
      <vt:lpstr>Transportation &amp; Food Service </vt:lpstr>
      <vt:lpstr>Before and After School Care</vt:lpstr>
      <vt:lpstr>Other Funds</vt:lpstr>
      <vt:lpstr>Capital Projects Fund</vt:lpstr>
      <vt:lpstr>PowerPoint Presentation</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602</cp:revision>
  <cp:lastPrinted>2014-11-20T22:39:06Z</cp:lastPrinted>
  <dcterms:created xsi:type="dcterms:W3CDTF">2010-10-18T22:51:52Z</dcterms:created>
  <dcterms:modified xsi:type="dcterms:W3CDTF">2018-11-19T23:30:12Z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